
<file path=[Content_Types].xml><?xml version="1.0" encoding="utf-8"?>
<Types xmlns="http://schemas.openxmlformats.org/package/2006/content-types">
  <Override PartName="/ppt/slides/slide18.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slides/slide38.xml" ContentType="application/vnd.openxmlformats-officedocument.presentationml.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Default Extension="jpeg" ContentType="image/jpeg"/>
  <Override PartName="/ppt/slides/slide1.xml" ContentType="application/vnd.openxmlformats-officedocument.presentationml.slide+xml"/>
  <Override PartName="/ppt/slides/slide26.xml" ContentType="application/vnd.openxmlformats-officedocument.presentationml.slide+xml"/>
  <Override PartName="/ppt/slides/slide34.xml" ContentType="application/vnd.openxmlformats-officedocument.presentationml.slide+xml"/>
  <Override PartName="/docProps/app.xml" ContentType="application/vnd.openxmlformats-officedocument.extended-properties+xml"/>
  <Override PartName="/ppt/slideLayouts/slideLayout1.xml" ContentType="application/vnd.openxmlformats-officedocument.presentationml.slideLayout+xml"/>
  <Override PartName="/ppt/slides/slide22.xml" ContentType="application/vnd.openxmlformats-officedocument.presentationml.slide+xml"/>
  <Override PartName="/ppt/slides/slide30.xml" ContentType="application/vnd.openxmlformats-officedocument.presentationml.slide+xml"/>
  <Default Extension="xml" ContentType="application/xml"/>
  <Override PartName="/ppt/slides/slide19.xml" ContentType="application/vnd.openxmlformats-officedocument.presentationml.slide+xml"/>
  <Override PartName="/ppt/tableStyles.xml" ContentType="application/vnd.openxmlformats-officedocument.presentationml.tableStyles+xml"/>
  <Override PartName="/ppt/slides/slide15.xml" ContentType="application/vnd.openxmlformats-officedocument.presentationml.slide+xml"/>
  <Override PartName="/ppt/slides/slide6.xml" ContentType="application/vnd.openxmlformats-officedocument.presentationml.slide+xml"/>
  <Override PartName="/ppt/slides/slide39.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7.xml" ContentType="application/vnd.openxmlformats-officedocument.presentationml.slide+xml"/>
  <Override PartName="/ppt/slides/slide35.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slides/slide31.xml" ContentType="application/vnd.openxmlformats-officedocument.presentationml.slide+xml"/>
  <Default Extension="pdf" ContentType="application/pdf"/>
  <Override PartName="/ppt/slides/slide16.xml" ContentType="application/vnd.openxmlformats-officedocument.presentationml.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28.xml" ContentType="application/vnd.openxmlformats-officedocument.presentationml.slide+xml"/>
  <Override PartName="/ppt/slides/slide36.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1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s/slide37.xml" ContentType="application/vnd.openxmlformats-officedocument.presentationml.slide+xml"/>
  <Override PartName="/ppt/slides/slide29.xml" ContentType="application/vnd.openxmlformats-officedocument.presentationml.slide+xml"/>
  <Override PartName="/ppt/slideLayouts/slideLayout4.xml" ContentType="application/vnd.openxmlformats-officedocument.presentationml.slideLayout+xml"/>
  <Override PartName="/ppt/slides/slide25.xml" ContentType="application/vnd.openxmlformats-officedocument.presentationml.slide+xml"/>
  <Override PartName="/ppt/slides/slide33.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sldIdLst>
    <p:sldId id="317" r:id="rId2"/>
    <p:sldId id="353" r:id="rId3"/>
    <p:sldId id="355" r:id="rId4"/>
    <p:sldId id="356" r:id="rId5"/>
    <p:sldId id="318" r:id="rId6"/>
    <p:sldId id="340" r:id="rId7"/>
    <p:sldId id="339" r:id="rId8"/>
    <p:sldId id="323" r:id="rId9"/>
    <p:sldId id="341" r:id="rId10"/>
    <p:sldId id="337" r:id="rId11"/>
    <p:sldId id="319" r:id="rId12"/>
    <p:sldId id="338" r:id="rId13"/>
    <p:sldId id="349" r:id="rId14"/>
    <p:sldId id="358" r:id="rId15"/>
    <p:sldId id="359" r:id="rId16"/>
    <p:sldId id="360" r:id="rId17"/>
    <p:sldId id="361" r:id="rId18"/>
    <p:sldId id="362" r:id="rId19"/>
    <p:sldId id="363" r:id="rId20"/>
    <p:sldId id="350" r:id="rId21"/>
    <p:sldId id="352" r:id="rId22"/>
    <p:sldId id="351" r:id="rId23"/>
    <p:sldId id="325" r:id="rId24"/>
    <p:sldId id="334" r:id="rId25"/>
    <p:sldId id="324" r:id="rId26"/>
    <p:sldId id="347" r:id="rId27"/>
    <p:sldId id="348" r:id="rId28"/>
    <p:sldId id="346" r:id="rId29"/>
    <p:sldId id="326" r:id="rId30"/>
    <p:sldId id="327" r:id="rId31"/>
    <p:sldId id="336" r:id="rId32"/>
    <p:sldId id="344" r:id="rId33"/>
    <p:sldId id="345" r:id="rId34"/>
    <p:sldId id="342" r:id="rId35"/>
    <p:sldId id="343" r:id="rId36"/>
    <p:sldId id="357" r:id="rId37"/>
    <p:sldId id="329" r:id="rId38"/>
    <p:sldId id="332" r:id="rId39"/>
    <p:sldId id="331" r:id="rId40"/>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Comments="0">
  <p:normalViewPr vertBarState="maximized" horzBarState="maximized">
    <p:restoredLeft sz="12262" autoAdjust="0"/>
    <p:restoredTop sz="88657" autoAdjust="0"/>
  </p:normalViewPr>
  <p:slideViewPr>
    <p:cSldViewPr snapToGrid="0" snapToObjects="1">
      <p:cViewPr>
        <p:scale>
          <a:sx n="100" d="100"/>
          <a:sy n="100" d="100"/>
        </p:scale>
        <p:origin x="-1000" y="-20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5040"/>
    </p:cViewPr>
  </p:sorter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 サブタイトルの書式設定</a:t>
            </a:r>
            <a:endParaRPr lang="ja-JP" altLang="en-US"/>
          </a:p>
        </p:txBody>
      </p:sp>
      <p:sp>
        <p:nvSpPr>
          <p:cNvPr id="4" name="日付プレースホルダ 3"/>
          <p:cNvSpPr>
            <a:spLocks noGrp="1"/>
          </p:cNvSpPr>
          <p:nvPr>
            <p:ph type="dt" sz="half" idx="10"/>
          </p:nvPr>
        </p:nvSpPr>
        <p:spPr/>
        <p:txBody>
          <a:bodyPr/>
          <a:lstStyle/>
          <a:p>
            <a:fld id="{C422E415-DFE1-E147-B83C-A1E986DC9519}" type="datetimeFigureOut">
              <a:rPr lang="ja-JP" altLang="en-US" smtClean="0"/>
              <a:pPr/>
              <a:t>16.4.17</a:t>
            </a:fld>
            <a:endParaRPr lang="ja-JP" altLang="en-US"/>
          </a:p>
        </p:txBody>
      </p:sp>
      <p:sp>
        <p:nvSpPr>
          <p:cNvPr id="5" name="フッター プレースホルダ 4"/>
          <p:cNvSpPr>
            <a:spLocks noGrp="1"/>
          </p:cNvSpPr>
          <p:nvPr>
            <p:ph type="ftr" sz="quarter" idx="11"/>
          </p:nvPr>
        </p:nvSpPr>
        <p:spPr/>
        <p:txBody>
          <a:bodyPr/>
          <a:lstStyle/>
          <a:p>
            <a:endParaRPr lang="ja-JP" altLang="en-US"/>
          </a:p>
        </p:txBody>
      </p:sp>
      <p:sp>
        <p:nvSpPr>
          <p:cNvPr id="6" name="スライド番号プレースホルダ 5"/>
          <p:cNvSpPr>
            <a:spLocks noGrp="1"/>
          </p:cNvSpPr>
          <p:nvPr>
            <p:ph type="sldNum" sz="quarter" idx="12"/>
          </p:nvPr>
        </p:nvSpPr>
        <p:spPr/>
        <p:txBody>
          <a:bodyPr/>
          <a:lstStyle/>
          <a:p>
            <a:fld id="{494EDBED-CD5E-9046-949C-7792AED1B43F}" type="slidenum">
              <a:rPr lang="ja-JP" altLang="en-US" smtClean="0"/>
              <a:pPr/>
              <a:t>‹#›</a:t>
            </a:fld>
            <a:endParaRPr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p>
            <a:fld id="{C422E415-DFE1-E147-B83C-A1E986DC9519}" type="datetimeFigureOut">
              <a:rPr lang="ja-JP" altLang="en-US" smtClean="0"/>
              <a:pPr/>
              <a:t>16.4.17</a:t>
            </a:fld>
            <a:endParaRPr lang="ja-JP" altLang="en-US"/>
          </a:p>
        </p:txBody>
      </p:sp>
      <p:sp>
        <p:nvSpPr>
          <p:cNvPr id="5" name="フッター プレースホルダ 4"/>
          <p:cNvSpPr>
            <a:spLocks noGrp="1"/>
          </p:cNvSpPr>
          <p:nvPr>
            <p:ph type="ftr" sz="quarter" idx="11"/>
          </p:nvPr>
        </p:nvSpPr>
        <p:spPr/>
        <p:txBody>
          <a:bodyPr/>
          <a:lstStyle/>
          <a:p>
            <a:endParaRPr lang="ja-JP" altLang="en-US"/>
          </a:p>
        </p:txBody>
      </p:sp>
      <p:sp>
        <p:nvSpPr>
          <p:cNvPr id="6" name="スライド番号プレースホルダ 5"/>
          <p:cNvSpPr>
            <a:spLocks noGrp="1"/>
          </p:cNvSpPr>
          <p:nvPr>
            <p:ph type="sldNum" sz="quarter" idx="12"/>
          </p:nvPr>
        </p:nvSpPr>
        <p:spPr/>
        <p:txBody>
          <a:bodyPr/>
          <a:lstStyle/>
          <a:p>
            <a:fld id="{494EDBED-CD5E-9046-949C-7792AED1B43F}" type="slidenum">
              <a:rPr lang="ja-JP" altLang="en-US" smtClean="0"/>
              <a:pPr/>
              <a:t>‹#›</a:t>
            </a:fld>
            <a:endParaRPr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p>
            <a:fld id="{C422E415-DFE1-E147-B83C-A1E986DC9519}" type="datetimeFigureOut">
              <a:rPr lang="ja-JP" altLang="en-US" smtClean="0"/>
              <a:pPr/>
              <a:t>16.4.17</a:t>
            </a:fld>
            <a:endParaRPr lang="ja-JP" altLang="en-US"/>
          </a:p>
        </p:txBody>
      </p:sp>
      <p:sp>
        <p:nvSpPr>
          <p:cNvPr id="5" name="フッター プレースホルダ 4"/>
          <p:cNvSpPr>
            <a:spLocks noGrp="1"/>
          </p:cNvSpPr>
          <p:nvPr>
            <p:ph type="ftr" sz="quarter" idx="11"/>
          </p:nvPr>
        </p:nvSpPr>
        <p:spPr/>
        <p:txBody>
          <a:bodyPr/>
          <a:lstStyle/>
          <a:p>
            <a:endParaRPr lang="ja-JP" altLang="en-US"/>
          </a:p>
        </p:txBody>
      </p:sp>
      <p:sp>
        <p:nvSpPr>
          <p:cNvPr id="6" name="スライド番号プレースホルダ 5"/>
          <p:cNvSpPr>
            <a:spLocks noGrp="1"/>
          </p:cNvSpPr>
          <p:nvPr>
            <p:ph type="sldNum" sz="quarter" idx="12"/>
          </p:nvPr>
        </p:nvSpPr>
        <p:spPr/>
        <p:txBody>
          <a:bodyPr/>
          <a:lstStyle/>
          <a:p>
            <a:fld id="{494EDBED-CD5E-9046-949C-7792AED1B43F}" type="slidenum">
              <a:rPr lang="ja-JP" altLang="en-US" smtClean="0"/>
              <a:pPr/>
              <a:t>‹#›</a:t>
            </a:fld>
            <a:endParaRPr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p>
            <a:fld id="{C422E415-DFE1-E147-B83C-A1E986DC9519}" type="datetimeFigureOut">
              <a:rPr lang="ja-JP" altLang="en-US" smtClean="0"/>
              <a:pPr/>
              <a:t>16.4.17</a:t>
            </a:fld>
            <a:endParaRPr lang="ja-JP" altLang="en-US"/>
          </a:p>
        </p:txBody>
      </p:sp>
      <p:sp>
        <p:nvSpPr>
          <p:cNvPr id="5" name="フッター プレースホルダ 4"/>
          <p:cNvSpPr>
            <a:spLocks noGrp="1"/>
          </p:cNvSpPr>
          <p:nvPr>
            <p:ph type="ftr" sz="quarter" idx="11"/>
          </p:nvPr>
        </p:nvSpPr>
        <p:spPr/>
        <p:txBody>
          <a:bodyPr/>
          <a:lstStyle/>
          <a:p>
            <a:endParaRPr lang="ja-JP" altLang="en-US"/>
          </a:p>
        </p:txBody>
      </p:sp>
      <p:sp>
        <p:nvSpPr>
          <p:cNvPr id="6" name="スライド番号プレースホルダ 5"/>
          <p:cNvSpPr>
            <a:spLocks noGrp="1"/>
          </p:cNvSpPr>
          <p:nvPr>
            <p:ph type="sldNum" sz="quarter" idx="12"/>
          </p:nvPr>
        </p:nvSpPr>
        <p:spPr/>
        <p:txBody>
          <a:bodyPr/>
          <a:lstStyle/>
          <a:p>
            <a:fld id="{494EDBED-CD5E-9046-949C-7792AED1B43F}" type="slidenum">
              <a:rPr lang="ja-JP" altLang="en-US" smtClean="0"/>
              <a:pPr/>
              <a:t>‹#›</a:t>
            </a:fld>
            <a:endParaRPr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 テキストの書式設定</a:t>
            </a:r>
          </a:p>
        </p:txBody>
      </p:sp>
      <p:sp>
        <p:nvSpPr>
          <p:cNvPr id="4" name="日付プレースホルダ 3"/>
          <p:cNvSpPr>
            <a:spLocks noGrp="1"/>
          </p:cNvSpPr>
          <p:nvPr>
            <p:ph type="dt" sz="half" idx="10"/>
          </p:nvPr>
        </p:nvSpPr>
        <p:spPr/>
        <p:txBody>
          <a:bodyPr/>
          <a:lstStyle/>
          <a:p>
            <a:fld id="{C422E415-DFE1-E147-B83C-A1E986DC9519}" type="datetimeFigureOut">
              <a:rPr lang="ja-JP" altLang="en-US" smtClean="0"/>
              <a:pPr/>
              <a:t>16.4.17</a:t>
            </a:fld>
            <a:endParaRPr lang="ja-JP" altLang="en-US"/>
          </a:p>
        </p:txBody>
      </p:sp>
      <p:sp>
        <p:nvSpPr>
          <p:cNvPr id="5" name="フッター プレースホルダ 4"/>
          <p:cNvSpPr>
            <a:spLocks noGrp="1"/>
          </p:cNvSpPr>
          <p:nvPr>
            <p:ph type="ftr" sz="quarter" idx="11"/>
          </p:nvPr>
        </p:nvSpPr>
        <p:spPr/>
        <p:txBody>
          <a:bodyPr/>
          <a:lstStyle/>
          <a:p>
            <a:endParaRPr lang="ja-JP" altLang="en-US"/>
          </a:p>
        </p:txBody>
      </p:sp>
      <p:sp>
        <p:nvSpPr>
          <p:cNvPr id="6" name="スライド番号プレースホルダ 5"/>
          <p:cNvSpPr>
            <a:spLocks noGrp="1"/>
          </p:cNvSpPr>
          <p:nvPr>
            <p:ph type="sldNum" sz="quarter" idx="12"/>
          </p:nvPr>
        </p:nvSpPr>
        <p:spPr/>
        <p:txBody>
          <a:bodyPr/>
          <a:lstStyle/>
          <a:p>
            <a:fld id="{494EDBED-CD5E-9046-949C-7792AED1B43F}" type="slidenum">
              <a:rPr lang="ja-JP" altLang="en-US" smtClean="0"/>
              <a:pPr/>
              <a:t>‹#›</a:t>
            </a:fld>
            <a:endParaRPr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4"/>
          <p:cNvSpPr>
            <a:spLocks noGrp="1"/>
          </p:cNvSpPr>
          <p:nvPr>
            <p:ph type="dt" sz="half" idx="10"/>
          </p:nvPr>
        </p:nvSpPr>
        <p:spPr/>
        <p:txBody>
          <a:bodyPr/>
          <a:lstStyle/>
          <a:p>
            <a:fld id="{C422E415-DFE1-E147-B83C-A1E986DC9519}" type="datetimeFigureOut">
              <a:rPr lang="ja-JP" altLang="en-US" smtClean="0"/>
              <a:pPr/>
              <a:t>16.4.17</a:t>
            </a:fld>
            <a:endParaRPr lang="ja-JP" altLang="en-US"/>
          </a:p>
        </p:txBody>
      </p:sp>
      <p:sp>
        <p:nvSpPr>
          <p:cNvPr id="6" name="フッター プレースホルダ 5"/>
          <p:cNvSpPr>
            <a:spLocks noGrp="1"/>
          </p:cNvSpPr>
          <p:nvPr>
            <p:ph type="ftr" sz="quarter" idx="11"/>
          </p:nvPr>
        </p:nvSpPr>
        <p:spPr/>
        <p:txBody>
          <a:bodyPr/>
          <a:lstStyle/>
          <a:p>
            <a:endParaRPr lang="ja-JP" altLang="en-US"/>
          </a:p>
        </p:txBody>
      </p:sp>
      <p:sp>
        <p:nvSpPr>
          <p:cNvPr id="7" name="スライド番号プレースホルダ 6"/>
          <p:cNvSpPr>
            <a:spLocks noGrp="1"/>
          </p:cNvSpPr>
          <p:nvPr>
            <p:ph type="sldNum" sz="quarter" idx="12"/>
          </p:nvPr>
        </p:nvSpPr>
        <p:spPr/>
        <p:txBody>
          <a:bodyPr/>
          <a:lstStyle/>
          <a:p>
            <a:fld id="{494EDBED-CD5E-9046-949C-7792AED1B43F}" type="slidenum">
              <a:rPr lang="ja-JP" altLang="en-US" smtClean="0"/>
              <a:pPr/>
              <a:t>‹#›</a:t>
            </a:fld>
            <a:endParaRPr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6"/>
          <p:cNvSpPr>
            <a:spLocks noGrp="1"/>
          </p:cNvSpPr>
          <p:nvPr>
            <p:ph type="dt" sz="half" idx="10"/>
          </p:nvPr>
        </p:nvSpPr>
        <p:spPr/>
        <p:txBody>
          <a:bodyPr/>
          <a:lstStyle/>
          <a:p>
            <a:fld id="{C422E415-DFE1-E147-B83C-A1E986DC9519}" type="datetimeFigureOut">
              <a:rPr lang="ja-JP" altLang="en-US" smtClean="0"/>
              <a:pPr/>
              <a:t>16.4.17</a:t>
            </a:fld>
            <a:endParaRPr lang="ja-JP" altLang="en-US"/>
          </a:p>
        </p:txBody>
      </p:sp>
      <p:sp>
        <p:nvSpPr>
          <p:cNvPr id="8" name="フッター プレースホルダ 7"/>
          <p:cNvSpPr>
            <a:spLocks noGrp="1"/>
          </p:cNvSpPr>
          <p:nvPr>
            <p:ph type="ftr" sz="quarter" idx="11"/>
          </p:nvPr>
        </p:nvSpPr>
        <p:spPr/>
        <p:txBody>
          <a:bodyPr/>
          <a:lstStyle/>
          <a:p>
            <a:endParaRPr lang="ja-JP" altLang="en-US"/>
          </a:p>
        </p:txBody>
      </p:sp>
      <p:sp>
        <p:nvSpPr>
          <p:cNvPr id="9" name="スライド番号プレースホルダ 8"/>
          <p:cNvSpPr>
            <a:spLocks noGrp="1"/>
          </p:cNvSpPr>
          <p:nvPr>
            <p:ph type="sldNum" sz="quarter" idx="12"/>
          </p:nvPr>
        </p:nvSpPr>
        <p:spPr/>
        <p:txBody>
          <a:bodyPr/>
          <a:lstStyle/>
          <a:p>
            <a:fld id="{494EDBED-CD5E-9046-949C-7792AED1B43F}" type="slidenum">
              <a:rPr lang="ja-JP" altLang="en-US" smtClean="0"/>
              <a:pPr/>
              <a:t>‹#›</a:t>
            </a:fld>
            <a:endParaRPr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日付プレースホルダ 2"/>
          <p:cNvSpPr>
            <a:spLocks noGrp="1"/>
          </p:cNvSpPr>
          <p:nvPr>
            <p:ph type="dt" sz="half" idx="10"/>
          </p:nvPr>
        </p:nvSpPr>
        <p:spPr/>
        <p:txBody>
          <a:bodyPr/>
          <a:lstStyle/>
          <a:p>
            <a:fld id="{C422E415-DFE1-E147-B83C-A1E986DC9519}" type="datetimeFigureOut">
              <a:rPr lang="ja-JP" altLang="en-US" smtClean="0"/>
              <a:pPr/>
              <a:t>16.4.17</a:t>
            </a:fld>
            <a:endParaRPr lang="ja-JP" altLang="en-US"/>
          </a:p>
        </p:txBody>
      </p:sp>
      <p:sp>
        <p:nvSpPr>
          <p:cNvPr id="4" name="フッター プレースホルダ 3"/>
          <p:cNvSpPr>
            <a:spLocks noGrp="1"/>
          </p:cNvSpPr>
          <p:nvPr>
            <p:ph type="ftr" sz="quarter" idx="11"/>
          </p:nvPr>
        </p:nvSpPr>
        <p:spPr/>
        <p:txBody>
          <a:bodyPr/>
          <a:lstStyle/>
          <a:p>
            <a:endParaRPr lang="ja-JP" altLang="en-US"/>
          </a:p>
        </p:txBody>
      </p:sp>
      <p:sp>
        <p:nvSpPr>
          <p:cNvPr id="5" name="スライド番号プレースホルダ 4"/>
          <p:cNvSpPr>
            <a:spLocks noGrp="1"/>
          </p:cNvSpPr>
          <p:nvPr>
            <p:ph type="sldNum" sz="quarter" idx="12"/>
          </p:nvPr>
        </p:nvSpPr>
        <p:spPr/>
        <p:txBody>
          <a:bodyPr/>
          <a:lstStyle/>
          <a:p>
            <a:fld id="{494EDBED-CD5E-9046-949C-7792AED1B43F}" type="slidenum">
              <a:rPr lang="ja-JP" altLang="en-US" smtClean="0"/>
              <a:pPr/>
              <a:t>‹#›</a:t>
            </a:fld>
            <a:endParaRPr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C422E415-DFE1-E147-B83C-A1E986DC9519}" type="datetimeFigureOut">
              <a:rPr lang="ja-JP" altLang="en-US" smtClean="0"/>
              <a:pPr/>
              <a:t>16.4.17</a:t>
            </a:fld>
            <a:endParaRPr lang="ja-JP" altLang="en-US"/>
          </a:p>
        </p:txBody>
      </p:sp>
      <p:sp>
        <p:nvSpPr>
          <p:cNvPr id="3" name="フッター プレースホルダ 2"/>
          <p:cNvSpPr>
            <a:spLocks noGrp="1"/>
          </p:cNvSpPr>
          <p:nvPr>
            <p:ph type="ftr" sz="quarter" idx="11"/>
          </p:nvPr>
        </p:nvSpPr>
        <p:spPr/>
        <p:txBody>
          <a:bodyPr/>
          <a:lstStyle/>
          <a:p>
            <a:endParaRPr lang="ja-JP" altLang="en-US"/>
          </a:p>
        </p:txBody>
      </p:sp>
      <p:sp>
        <p:nvSpPr>
          <p:cNvPr id="4" name="スライド番号プレースホルダ 3"/>
          <p:cNvSpPr>
            <a:spLocks noGrp="1"/>
          </p:cNvSpPr>
          <p:nvPr>
            <p:ph type="sldNum" sz="quarter" idx="12"/>
          </p:nvPr>
        </p:nvSpPr>
        <p:spPr/>
        <p:txBody>
          <a:bodyPr/>
          <a:lstStyle/>
          <a:p>
            <a:fld id="{494EDBED-CD5E-9046-949C-7792AED1B43F}" type="slidenum">
              <a:rPr lang="ja-JP" altLang="en-US" smtClean="0"/>
              <a:pPr/>
              <a:t>‹#›</a:t>
            </a:fld>
            <a:endParaRPr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p:txBody>
          <a:bodyPr/>
          <a:lstStyle/>
          <a:p>
            <a:fld id="{C422E415-DFE1-E147-B83C-A1E986DC9519}" type="datetimeFigureOut">
              <a:rPr lang="ja-JP" altLang="en-US" smtClean="0"/>
              <a:pPr/>
              <a:t>16.4.17</a:t>
            </a:fld>
            <a:endParaRPr lang="ja-JP" altLang="en-US"/>
          </a:p>
        </p:txBody>
      </p:sp>
      <p:sp>
        <p:nvSpPr>
          <p:cNvPr id="6" name="フッター プレースホルダ 5"/>
          <p:cNvSpPr>
            <a:spLocks noGrp="1"/>
          </p:cNvSpPr>
          <p:nvPr>
            <p:ph type="ftr" sz="quarter" idx="11"/>
          </p:nvPr>
        </p:nvSpPr>
        <p:spPr/>
        <p:txBody>
          <a:bodyPr/>
          <a:lstStyle/>
          <a:p>
            <a:endParaRPr lang="ja-JP" altLang="en-US"/>
          </a:p>
        </p:txBody>
      </p:sp>
      <p:sp>
        <p:nvSpPr>
          <p:cNvPr id="7" name="スライド番号プレースホルダ 6"/>
          <p:cNvSpPr>
            <a:spLocks noGrp="1"/>
          </p:cNvSpPr>
          <p:nvPr>
            <p:ph type="sldNum" sz="quarter" idx="12"/>
          </p:nvPr>
        </p:nvSpPr>
        <p:spPr/>
        <p:txBody>
          <a:bodyPr/>
          <a:lstStyle/>
          <a:p>
            <a:fld id="{494EDBED-CD5E-9046-949C-7792AED1B43F}" type="slidenum">
              <a:rPr lang="ja-JP" altLang="en-US" smtClean="0"/>
              <a:pPr/>
              <a:t>‹#›</a:t>
            </a:fld>
            <a:endParaRPr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dirty="0" smtClean="0"/>
              <a:t>バックミンスター・フラーの初期作品</a:t>
            </a:r>
            <a:endParaRPr lang="ja-JP" altLang="en-US" dirty="0"/>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p:txBody>
          <a:bodyPr/>
          <a:lstStyle/>
          <a:p>
            <a:fld id="{C422E415-DFE1-E147-B83C-A1E986DC9519}" type="datetimeFigureOut">
              <a:rPr lang="ja-JP" altLang="en-US" smtClean="0"/>
              <a:pPr/>
              <a:t>16.4.17</a:t>
            </a:fld>
            <a:endParaRPr lang="ja-JP" altLang="en-US"/>
          </a:p>
        </p:txBody>
      </p:sp>
      <p:sp>
        <p:nvSpPr>
          <p:cNvPr id="6" name="フッター プレースホルダ 5"/>
          <p:cNvSpPr>
            <a:spLocks noGrp="1"/>
          </p:cNvSpPr>
          <p:nvPr>
            <p:ph type="ftr" sz="quarter" idx="11"/>
          </p:nvPr>
        </p:nvSpPr>
        <p:spPr/>
        <p:txBody>
          <a:bodyPr/>
          <a:lstStyle/>
          <a:p>
            <a:endParaRPr lang="ja-JP" altLang="en-US" dirty="0"/>
          </a:p>
        </p:txBody>
      </p:sp>
      <p:sp>
        <p:nvSpPr>
          <p:cNvPr id="7" name="スライド番号プレースホルダ 6"/>
          <p:cNvSpPr>
            <a:spLocks noGrp="1"/>
          </p:cNvSpPr>
          <p:nvPr>
            <p:ph type="sldNum" sz="quarter" idx="12"/>
          </p:nvPr>
        </p:nvSpPr>
        <p:spPr/>
        <p:txBody>
          <a:bodyPr/>
          <a:lstStyle/>
          <a:p>
            <a:fld id="{494EDBED-CD5E-9046-949C-7792AED1B43F}" type="slidenum">
              <a:rPr lang="ja-JP" altLang="en-US" smtClean="0"/>
              <a:pPr/>
              <a:t>‹#›</a:t>
            </a:fld>
            <a:endParaRPr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ja-JP" altLang="en-US" dirty="0" smtClean="0"/>
              <a:t>マスタ タイトルの書式設定</a:t>
            </a:r>
            <a:endParaRPr lang="ja-JP" altLang="en-US" dirty="0"/>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小塚明朝 Pro B"/>
              </a:defRPr>
            </a:lvl1pPr>
          </a:lstStyle>
          <a:p>
            <a:fld id="{C422E415-DFE1-E147-B83C-A1E986DC9519}" type="datetimeFigureOut">
              <a:rPr lang="ja-JP" altLang="en-US" smtClean="0"/>
              <a:pPr/>
              <a:t>16.4.17</a:t>
            </a:fld>
            <a:endParaRPr lang="ja-JP" altLang="en-US" dirty="0"/>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小塚明朝 Pro B"/>
              </a:defRPr>
            </a:lvl1pPr>
          </a:lstStyle>
          <a:p>
            <a:endParaRPr lang="ja-JP" altLang="en-US" dirty="0"/>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小塚明朝 Pro B"/>
              </a:defRPr>
            </a:lvl1pPr>
          </a:lstStyle>
          <a:p>
            <a:fld id="{494EDBED-CD5E-9046-949C-7792AED1B43F}" type="slidenum">
              <a:rPr lang="ja-JP" altLang="en-US" smtClean="0"/>
              <a:pPr/>
              <a:t>‹#›</a:t>
            </a:fld>
            <a:endParaRPr lang="ja-JP"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kumimoji="1" sz="4400" kern="1200">
          <a:solidFill>
            <a:schemeClr val="tx1"/>
          </a:solidFill>
          <a:latin typeface="+mj-lt"/>
          <a:ea typeface="小塚明朝 Pro B"/>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小塚明朝 Pro B"/>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小塚明朝 Pro B"/>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小塚明朝 Pro B"/>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小塚明朝 Pro B"/>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小塚明朝 Pro B"/>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df"/><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df"/><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df"/><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df"/><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df"/><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df"/><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df"/><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df"/><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df"/><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df"/><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df"/><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df"/><Relationship Id="rId5"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image" Target="../media/image37.pd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df"/><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df"/><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df"/><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df"/><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df"/><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0" y="2120900"/>
            <a:ext cx="4510118" cy="1908215"/>
          </a:xfrm>
          <a:prstGeom prst="rect">
            <a:avLst/>
          </a:prstGeom>
          <a:noFill/>
        </p:spPr>
        <p:txBody>
          <a:bodyPr wrap="square" rtlCol="0">
            <a:spAutoFit/>
          </a:bodyPr>
          <a:lstStyle/>
          <a:p>
            <a:r>
              <a:rPr lang="en-US" altLang="en-US" sz="2800" dirty="0" smtClean="0">
                <a:ea typeface="小塚明朝 Pro B"/>
              </a:rPr>
              <a:t>2</a:t>
            </a:r>
            <a:r>
              <a:rPr lang="ja-JP" altLang="en-US" sz="2800" dirty="0" smtClean="0">
                <a:ea typeface="小塚明朝 Pro B"/>
              </a:rPr>
              <a:t> </a:t>
            </a:r>
            <a:r>
              <a:rPr lang="ja-JP" altLang="en-US" sz="2800" dirty="0" smtClean="0">
                <a:ea typeface="小塚明朝 Pro B"/>
              </a:rPr>
              <a:t>ダイマキシオンマップ</a:t>
            </a:r>
            <a:endParaRPr lang="en-US" altLang="ja-JP" sz="2800" dirty="0" smtClean="0">
              <a:ea typeface="小塚明朝 Pro B"/>
            </a:endParaRPr>
          </a:p>
          <a:p>
            <a:endParaRPr lang="en-US" altLang="ja-JP" dirty="0" smtClean="0">
              <a:ea typeface="小塚明朝 Pro B"/>
            </a:endParaRPr>
          </a:p>
          <a:p>
            <a:r>
              <a:rPr lang="ja-JP" altLang="en-US" dirty="0" smtClean="0">
                <a:ea typeface="小塚明朝 Pro B"/>
              </a:rPr>
              <a:t>西洋人が抱く”歪んだ世界観”は，地図が歪んでいたからだった，という問題提起からフラーが</a:t>
            </a:r>
            <a:r>
              <a:rPr lang="en-US" dirty="0" smtClean="0"/>
              <a:t>1946</a:t>
            </a:r>
            <a:r>
              <a:rPr lang="ja-JP" altLang="en-US" dirty="0" smtClean="0">
                <a:ea typeface="小塚明朝 Pro B"/>
              </a:rPr>
              <a:t>年に発明した世界地図について学びます．</a:t>
            </a:r>
            <a:endParaRPr lang="ja-JP" altLang="en-US" dirty="0">
              <a:ea typeface="小塚明朝 Pro B"/>
            </a:endParaRPr>
          </a:p>
        </p:txBody>
      </p:sp>
      <p:pic>
        <p:nvPicPr>
          <p:cNvPr id="6" name="図 5" descr="DYMP-1.jpg"/>
          <p:cNvPicPr>
            <a:picLocks noChangeAspect="1"/>
          </p:cNvPicPr>
          <p:nvPr/>
        </p:nvPicPr>
        <p:blipFill>
          <a:blip r:embed="rId2"/>
          <a:stretch>
            <a:fillRect/>
          </a:stretch>
        </p:blipFill>
        <p:spPr>
          <a:xfrm>
            <a:off x="4510118" y="-6171"/>
            <a:ext cx="4633882" cy="68580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0" y="6211669"/>
            <a:ext cx="5435600" cy="646331"/>
          </a:xfrm>
          <a:prstGeom prst="rect">
            <a:avLst/>
          </a:prstGeom>
          <a:noFill/>
        </p:spPr>
        <p:txBody>
          <a:bodyPr wrap="square" rtlCol="0">
            <a:spAutoFit/>
          </a:bodyPr>
          <a:lstStyle/>
          <a:p>
            <a:r>
              <a:rPr lang="ja-JP" altLang="en-US" dirty="0" smtClean="0">
                <a:ea typeface="小塚明朝 Pro B"/>
              </a:rPr>
              <a:t>ダイマキシオンマップの紹介 </a:t>
            </a:r>
            <a:r>
              <a:rPr lang="en-US" altLang="ja-JP" dirty="0" smtClean="0">
                <a:ea typeface="小塚明朝 Pro B"/>
              </a:rPr>
              <a:t>:</a:t>
            </a:r>
          </a:p>
          <a:p>
            <a:r>
              <a:rPr lang="ja-JP" altLang="en-US" dirty="0" smtClean="0">
                <a:ea typeface="小塚明朝 Pro B"/>
              </a:rPr>
              <a:t>世界地図の種類と歴史：みかんの皮</a:t>
            </a:r>
            <a:endParaRPr lang="ja-JP" altLang="en-US" dirty="0">
              <a:ea typeface="小塚明朝 Pro B"/>
            </a:endParaRPr>
          </a:p>
        </p:txBody>
      </p:sp>
      <p:pic>
        <p:nvPicPr>
          <p:cNvPr id="79874" name="Picture 2"/>
          <p:cNvPicPr>
            <a:picLocks noChangeAspect="1" noChangeArrowheads="1"/>
          </p:cNvPicPr>
          <p:nvPr/>
        </p:nvPicPr>
        <mc:AlternateContent>
          <mc:Choice xmlns:ma="http://schemas.microsoft.com/office/mac/drawingml/2008/main" Requires="ma">
            <p:blipFill>
              <a:blip r:embed="rId2"/>
              <a:srcRect/>
              <a:stretch>
                <a:fillRect/>
              </a:stretch>
            </p:blipFill>
          </mc:Choice>
          <mc:Fallback>
            <p:blipFill>
              <a:blip r:embed="rId3"/>
              <a:srcRect/>
              <a:stretch>
                <a:fillRect/>
              </a:stretch>
            </p:blipFill>
          </mc:Fallback>
        </mc:AlternateContent>
        <p:spPr bwMode="auto">
          <a:xfrm>
            <a:off x="4303669" y="13262"/>
            <a:ext cx="4840331" cy="6844738"/>
          </a:xfrm>
          <a:prstGeom prst="rect">
            <a:avLst/>
          </a:prstGeom>
          <a:noFill/>
          <a:ln w="9525">
            <a:noFill/>
            <a:miter lim="800000"/>
            <a:headEnd/>
            <a:tailEnd/>
          </a:ln>
          <a:effectLst/>
        </p:spPr>
      </p:pic>
      <p:sp>
        <p:nvSpPr>
          <p:cNvPr id="6" name="正方形/長方形 5"/>
          <p:cNvSpPr/>
          <p:nvPr/>
        </p:nvSpPr>
        <p:spPr>
          <a:xfrm>
            <a:off x="0" y="434022"/>
            <a:ext cx="4572000" cy="1477328"/>
          </a:xfrm>
          <a:prstGeom prst="rect">
            <a:avLst/>
          </a:prstGeom>
        </p:spPr>
        <p:txBody>
          <a:bodyPr>
            <a:spAutoFit/>
          </a:bodyPr>
          <a:lstStyle/>
          <a:p>
            <a:r>
              <a:rPr lang="ja-JP" altLang="en-US" dirty="0" smtClean="0">
                <a:ea typeface="小塚明朝 Pro B"/>
              </a:rPr>
              <a:t>正積方位</a:t>
            </a:r>
            <a:r>
              <a:rPr lang="ja-JP" altLang="en-US" dirty="0" smtClean="0">
                <a:ea typeface="小塚明朝 Pro B"/>
              </a:rPr>
              <a:t>図法</a:t>
            </a:r>
            <a:endParaRPr lang="en-US" altLang="ja-JP" dirty="0" smtClean="0">
              <a:ea typeface="小塚明朝 Pro B"/>
            </a:endParaRPr>
          </a:p>
          <a:p>
            <a:r>
              <a:rPr lang="en-US" altLang="ja-JP" dirty="0" smtClean="0">
                <a:ea typeface="小塚明朝 Pro B"/>
              </a:rPr>
              <a:t>O</a:t>
            </a:r>
            <a:r>
              <a:rPr lang="en-US" altLang="ja-JP" dirty="0" smtClean="0">
                <a:ea typeface="小塚明朝 Pro B"/>
              </a:rPr>
              <a:t>	</a:t>
            </a:r>
            <a:r>
              <a:rPr lang="ja-JP" altLang="en-US" dirty="0" smtClean="0">
                <a:ea typeface="小塚明朝 Pro B"/>
              </a:rPr>
              <a:t>一点（北極点）からの方位が正しい</a:t>
            </a:r>
            <a:endParaRPr lang="en-US" altLang="ja-JP" dirty="0" smtClean="0">
              <a:ea typeface="小塚明朝 Pro B"/>
            </a:endParaRPr>
          </a:p>
          <a:p>
            <a:r>
              <a:rPr lang="en-US" altLang="ja-JP" dirty="0" smtClean="0">
                <a:ea typeface="小塚明朝 Pro B"/>
              </a:rPr>
              <a:t>O</a:t>
            </a:r>
            <a:r>
              <a:rPr lang="ja-JP" altLang="en-US" dirty="0" smtClean="0">
                <a:ea typeface="小塚明朝 Pro B"/>
              </a:rPr>
              <a:t>　</a:t>
            </a:r>
            <a:r>
              <a:rPr lang="ja-JP" altLang="en-US" dirty="0" smtClean="0">
                <a:ea typeface="小塚明朝 Pro B"/>
              </a:rPr>
              <a:t>面積が正しい</a:t>
            </a:r>
            <a:endParaRPr lang="en-US" altLang="ja-JP" dirty="0" smtClean="0">
              <a:ea typeface="小塚明朝 Pro B"/>
            </a:endParaRPr>
          </a:p>
          <a:p>
            <a:r>
              <a:rPr lang="en-US" altLang="ja-JP" dirty="0" smtClean="0">
                <a:ea typeface="小塚明朝 Pro B"/>
              </a:rPr>
              <a:t>X	</a:t>
            </a:r>
            <a:r>
              <a:rPr lang="ja-JP" altLang="en-US" dirty="0" smtClean="0">
                <a:ea typeface="小塚明朝 Pro B"/>
              </a:rPr>
              <a:t>他の点からの方位は正しくない</a:t>
            </a:r>
            <a:endParaRPr lang="en-US" altLang="ja-JP" dirty="0" smtClean="0">
              <a:ea typeface="小塚明朝 Pro B"/>
            </a:endParaRPr>
          </a:p>
          <a:p>
            <a:r>
              <a:rPr lang="en-US" altLang="ja-JP" dirty="0" smtClean="0">
                <a:ea typeface="小塚明朝 Pro B"/>
              </a:rPr>
              <a:t>X	</a:t>
            </a:r>
            <a:r>
              <a:rPr lang="ja-JP" altLang="en-US" dirty="0" smtClean="0">
                <a:ea typeface="小塚明朝 Pro B"/>
              </a:rPr>
              <a:t>形がゆがんで</a:t>
            </a:r>
            <a:r>
              <a:rPr lang="ja-JP" altLang="en-US" dirty="0" smtClean="0">
                <a:ea typeface="小塚明朝 Pro B"/>
              </a:rPr>
              <a:t>いる</a:t>
            </a:r>
            <a:endParaRPr lang="en-US" altLang="ja-JP" dirty="0" smtClean="0">
              <a:ea typeface="小塚明朝 Pro B"/>
            </a:endParaRPr>
          </a:p>
        </p:txBody>
      </p:sp>
      <p:sp>
        <p:nvSpPr>
          <p:cNvPr id="8" name="正方形/長方形 7"/>
          <p:cNvSpPr/>
          <p:nvPr/>
        </p:nvSpPr>
        <p:spPr>
          <a:xfrm>
            <a:off x="0" y="2876550"/>
            <a:ext cx="4572000" cy="1200329"/>
          </a:xfrm>
          <a:prstGeom prst="rect">
            <a:avLst/>
          </a:prstGeom>
        </p:spPr>
        <p:txBody>
          <a:bodyPr>
            <a:spAutoFit/>
          </a:bodyPr>
          <a:lstStyle/>
          <a:p>
            <a:r>
              <a:rPr lang="ja-JP" altLang="en-US" dirty="0" smtClean="0">
                <a:ea typeface="小塚明朝 Pro B"/>
              </a:rPr>
              <a:t>ボンヌ</a:t>
            </a:r>
            <a:r>
              <a:rPr lang="ja-JP" altLang="en-US" dirty="0" smtClean="0">
                <a:ea typeface="小塚明朝 Pro B"/>
              </a:rPr>
              <a:t>図法</a:t>
            </a:r>
            <a:endParaRPr lang="en-US" altLang="ja-JP" dirty="0" smtClean="0">
              <a:ea typeface="小塚明朝 Pro B"/>
            </a:endParaRPr>
          </a:p>
          <a:p>
            <a:r>
              <a:rPr lang="en-US" altLang="ja-JP" dirty="0" smtClean="0">
                <a:ea typeface="小塚明朝 Pro B"/>
              </a:rPr>
              <a:t>O</a:t>
            </a:r>
            <a:r>
              <a:rPr lang="ja-JP" altLang="en-US" dirty="0" smtClean="0">
                <a:ea typeface="小塚明朝 Pro B"/>
              </a:rPr>
              <a:t>　面積</a:t>
            </a:r>
            <a:r>
              <a:rPr lang="ja-JP" altLang="en-US" dirty="0" smtClean="0">
                <a:ea typeface="小塚明朝 Pro B"/>
              </a:rPr>
              <a:t>が正しい</a:t>
            </a:r>
            <a:endParaRPr lang="en-US" altLang="ja-JP" dirty="0" smtClean="0">
              <a:ea typeface="小塚明朝 Pro B"/>
            </a:endParaRPr>
          </a:p>
          <a:p>
            <a:r>
              <a:rPr lang="en-US" altLang="ja-JP" dirty="0" smtClean="0">
                <a:ea typeface="小塚明朝 Pro B"/>
              </a:rPr>
              <a:t>X</a:t>
            </a:r>
            <a:r>
              <a:rPr lang="en-US" altLang="ja-JP" dirty="0" smtClean="0">
                <a:ea typeface="小塚明朝 Pro B"/>
              </a:rPr>
              <a:t>	</a:t>
            </a:r>
            <a:r>
              <a:rPr lang="ja-JP" altLang="en-US" dirty="0" smtClean="0">
                <a:ea typeface="小塚明朝 Pro B"/>
              </a:rPr>
              <a:t>形がゆがんで</a:t>
            </a:r>
            <a:r>
              <a:rPr lang="ja-JP" altLang="en-US" dirty="0" smtClean="0">
                <a:ea typeface="小塚明朝 Pro B"/>
              </a:rPr>
              <a:t>いる</a:t>
            </a:r>
            <a:endParaRPr lang="en-US" altLang="ja-JP" dirty="0" smtClean="0">
              <a:ea typeface="小塚明朝 Pro B"/>
            </a:endParaRPr>
          </a:p>
          <a:p>
            <a:endParaRPr lang="en-US" altLang="ja-JP" dirty="0" smtClean="0">
              <a:ea typeface="小塚明朝 Pro B"/>
            </a:endParaRPr>
          </a:p>
        </p:txBody>
      </p:sp>
      <p:sp>
        <p:nvSpPr>
          <p:cNvPr id="9" name="正方形/長方形 8"/>
          <p:cNvSpPr/>
          <p:nvPr/>
        </p:nvSpPr>
        <p:spPr>
          <a:xfrm>
            <a:off x="0" y="4734341"/>
            <a:ext cx="4572000" cy="1477328"/>
          </a:xfrm>
          <a:prstGeom prst="rect">
            <a:avLst/>
          </a:prstGeom>
        </p:spPr>
        <p:txBody>
          <a:bodyPr>
            <a:spAutoFit/>
          </a:bodyPr>
          <a:lstStyle/>
          <a:p>
            <a:r>
              <a:rPr lang="ja-JP" altLang="en-US" dirty="0" smtClean="0">
                <a:ea typeface="小塚明朝 Pro B"/>
              </a:rPr>
              <a:t>正距円錐</a:t>
            </a:r>
            <a:r>
              <a:rPr lang="ja-JP" altLang="en-US" dirty="0" smtClean="0">
                <a:ea typeface="小塚明朝 Pro B"/>
              </a:rPr>
              <a:t>図法</a:t>
            </a:r>
            <a:endParaRPr lang="en-US" altLang="ja-JP" dirty="0" smtClean="0">
              <a:ea typeface="小塚明朝 Pro B"/>
            </a:endParaRPr>
          </a:p>
          <a:p>
            <a:r>
              <a:rPr lang="en-US" altLang="ja-JP" dirty="0" smtClean="0">
                <a:ea typeface="小塚明朝 Pro B"/>
              </a:rPr>
              <a:t>O</a:t>
            </a:r>
            <a:r>
              <a:rPr lang="ja-JP" altLang="en-US" dirty="0" smtClean="0">
                <a:ea typeface="小塚明朝 Pro B"/>
              </a:rPr>
              <a:t>　</a:t>
            </a:r>
            <a:r>
              <a:rPr lang="ja-JP" altLang="en-US" dirty="0" smtClean="0">
                <a:ea typeface="小塚明朝 Pro B"/>
              </a:rPr>
              <a:t>扇の放射方向の距離が正しい</a:t>
            </a:r>
            <a:endParaRPr lang="en-US" altLang="ja-JP" dirty="0" smtClean="0">
              <a:ea typeface="小塚明朝 Pro B"/>
            </a:endParaRPr>
          </a:p>
          <a:p>
            <a:r>
              <a:rPr lang="en-US" altLang="ja-JP" dirty="0" smtClean="0">
                <a:ea typeface="小塚明朝 Pro B"/>
              </a:rPr>
              <a:t>O	</a:t>
            </a:r>
            <a:r>
              <a:rPr lang="ja-JP" altLang="en-US" dirty="0" smtClean="0">
                <a:ea typeface="小塚明朝 Pro B"/>
              </a:rPr>
              <a:t>一点からの距離が正しい</a:t>
            </a:r>
            <a:endParaRPr lang="en-US" altLang="ja-JP" dirty="0" smtClean="0">
              <a:ea typeface="小塚明朝 Pro B"/>
            </a:endParaRPr>
          </a:p>
          <a:p>
            <a:r>
              <a:rPr lang="en-US" altLang="ja-JP" dirty="0" smtClean="0">
                <a:ea typeface="小塚明朝 Pro B"/>
              </a:rPr>
              <a:t>X	</a:t>
            </a:r>
            <a:r>
              <a:rPr lang="ja-JP" altLang="en-US" dirty="0" smtClean="0">
                <a:ea typeface="小塚明朝 Pro B"/>
              </a:rPr>
              <a:t>形がゆがんでいる</a:t>
            </a:r>
            <a:endParaRPr lang="en-US" altLang="ja-JP" dirty="0" smtClean="0">
              <a:ea typeface="小塚明朝 Pro B"/>
            </a:endParaRPr>
          </a:p>
          <a:p>
            <a:endParaRPr lang="en-US" altLang="ja-JP" dirty="0" smtClean="0">
              <a:ea typeface="小塚明朝 Pro B"/>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0" y="5778500"/>
            <a:ext cx="4292600" cy="923330"/>
          </a:xfrm>
          <a:prstGeom prst="rect">
            <a:avLst/>
          </a:prstGeom>
          <a:noFill/>
        </p:spPr>
        <p:txBody>
          <a:bodyPr wrap="square" rtlCol="0">
            <a:spAutoFit/>
          </a:bodyPr>
          <a:lstStyle/>
          <a:p>
            <a:r>
              <a:rPr lang="ja-JP" altLang="en-US" dirty="0" smtClean="0">
                <a:ea typeface="小塚明朝 Pro B"/>
              </a:rPr>
              <a:t>世界地図の種類と歴史：</a:t>
            </a:r>
            <a:endParaRPr lang="en-US" altLang="ja-JP" dirty="0" smtClean="0">
              <a:ea typeface="小塚明朝 Pro B"/>
            </a:endParaRPr>
          </a:p>
          <a:p>
            <a:r>
              <a:rPr lang="ja-JP" altLang="en-US" dirty="0" smtClean="0">
                <a:ea typeface="小塚明朝 Pro B"/>
              </a:rPr>
              <a:t>正しさには選択肢がある。</a:t>
            </a:r>
            <a:endParaRPr lang="en-US" altLang="ja-JP" dirty="0" smtClean="0">
              <a:ea typeface="小塚明朝 Pro B"/>
            </a:endParaRPr>
          </a:p>
          <a:p>
            <a:r>
              <a:rPr lang="ja-JP" altLang="en-US" dirty="0" smtClean="0">
                <a:ea typeface="小塚明朝 Pro B"/>
              </a:rPr>
              <a:t>南極大陸の大きさ，形，距離，方角 </a:t>
            </a:r>
            <a:endParaRPr lang="ja-JP" altLang="en-US" dirty="0">
              <a:ea typeface="小塚明朝 Pro B"/>
            </a:endParaRPr>
          </a:p>
        </p:txBody>
      </p:sp>
      <p:pic>
        <p:nvPicPr>
          <p:cNvPr id="6" name="図 5" descr="南極.psd"/>
          <p:cNvPicPr>
            <a:picLocks noChangeAspect="1"/>
          </p:cNvPicPr>
          <p:nvPr/>
        </p:nvPicPr>
        <p:blipFill>
          <a:blip r:embed="rId2"/>
          <a:stretch>
            <a:fillRect/>
          </a:stretch>
        </p:blipFill>
        <p:spPr>
          <a:xfrm>
            <a:off x="4292600" y="13262"/>
            <a:ext cx="4740275" cy="68580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0" y="5657671"/>
            <a:ext cx="3949700" cy="1200329"/>
          </a:xfrm>
          <a:prstGeom prst="rect">
            <a:avLst/>
          </a:prstGeom>
          <a:noFill/>
        </p:spPr>
        <p:txBody>
          <a:bodyPr wrap="square" rtlCol="0">
            <a:spAutoFit/>
          </a:bodyPr>
          <a:lstStyle/>
          <a:p>
            <a:r>
              <a:rPr lang="ja-JP" altLang="en-US" dirty="0" smtClean="0">
                <a:ea typeface="小塚明朝 Pro B"/>
              </a:rPr>
              <a:t>世界地図の種類と歴史：</a:t>
            </a:r>
            <a:endParaRPr lang="en-US" altLang="ja-JP" dirty="0" smtClean="0">
              <a:ea typeface="小塚明朝 Pro B"/>
            </a:endParaRPr>
          </a:p>
          <a:p>
            <a:r>
              <a:rPr lang="ja-JP" altLang="en-US" dirty="0" smtClean="0">
                <a:ea typeface="小塚明朝 Pro B"/>
              </a:rPr>
              <a:t>正しさには選択肢がある。</a:t>
            </a:r>
            <a:endParaRPr lang="en-US" altLang="ja-JP" dirty="0" smtClean="0">
              <a:ea typeface="小塚明朝 Pro B"/>
            </a:endParaRPr>
          </a:p>
          <a:p>
            <a:r>
              <a:rPr lang="ja-JP" altLang="en-US" dirty="0" smtClean="0">
                <a:ea typeface="小塚明朝 Pro B"/>
              </a:rPr>
              <a:t>グリーンランドの大きさ，形，距離，方角 </a:t>
            </a:r>
            <a:endParaRPr lang="ja-JP" altLang="en-US" dirty="0">
              <a:ea typeface="小塚明朝 Pro B"/>
            </a:endParaRPr>
          </a:p>
        </p:txBody>
      </p:sp>
      <p:pic>
        <p:nvPicPr>
          <p:cNvPr id="6" name="図 5" descr="グリーンランド.psd"/>
          <p:cNvPicPr>
            <a:picLocks noChangeAspect="1"/>
          </p:cNvPicPr>
          <p:nvPr/>
        </p:nvPicPr>
        <p:blipFill>
          <a:blip r:embed="rId2"/>
          <a:stretch>
            <a:fillRect/>
          </a:stretch>
        </p:blipFill>
        <p:spPr>
          <a:xfrm>
            <a:off x="4105275" y="13262"/>
            <a:ext cx="5038725" cy="68580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2"/>
          <p:cNvPicPr>
            <a:picLocks noChangeAspect="1" noChangeArrowheads="1"/>
          </p:cNvPicPr>
          <p:nvPr/>
        </p:nvPicPr>
        <mc:AlternateContent>
          <mc:Choice xmlns:ma="http://schemas.microsoft.com/office/mac/drawingml/2008/main" Requires="ma">
            <p:blipFill>
              <a:blip r:embed="rId2"/>
              <a:srcRect/>
              <a:stretch>
                <a:fillRect/>
              </a:stretch>
            </p:blipFill>
          </mc:Choice>
          <mc:Fallback>
            <p:blipFill>
              <a:blip r:embed="rId3"/>
              <a:srcRect/>
              <a:stretch>
                <a:fillRect/>
              </a:stretch>
            </p:blipFill>
          </mc:Fallback>
        </mc:AlternateContent>
        <p:spPr bwMode="auto">
          <a:xfrm>
            <a:off x="-30479" y="0"/>
            <a:ext cx="9177119" cy="6489700"/>
          </a:xfrm>
          <a:prstGeom prst="rect">
            <a:avLst/>
          </a:prstGeom>
          <a:noFill/>
          <a:ln w="9525">
            <a:noFill/>
            <a:miter lim="800000"/>
            <a:headEnd/>
            <a:tailEnd/>
          </a:ln>
          <a:effectLst/>
        </p:spPr>
      </p:pic>
      <p:sp>
        <p:nvSpPr>
          <p:cNvPr id="3" name="正方形/長方形 2"/>
          <p:cNvSpPr/>
          <p:nvPr/>
        </p:nvSpPr>
        <p:spPr>
          <a:xfrm>
            <a:off x="596900" y="6166534"/>
            <a:ext cx="8001000" cy="369332"/>
          </a:xfrm>
          <a:prstGeom prst="rect">
            <a:avLst/>
          </a:prstGeom>
        </p:spPr>
        <p:txBody>
          <a:bodyPr wrap="square">
            <a:spAutoFit/>
          </a:bodyPr>
          <a:lstStyle/>
          <a:p>
            <a:r>
              <a:rPr lang="ja-JP" altLang="en-US" dirty="0" smtClean="0">
                <a:ea typeface="小塚明朝 Pro B"/>
              </a:rPr>
              <a:t>成田</a:t>
            </a:r>
            <a:r>
              <a:rPr lang="en-US" altLang="ja-JP" dirty="0" smtClean="0">
                <a:ea typeface="小塚明朝 Pro B"/>
              </a:rPr>
              <a:t>→</a:t>
            </a:r>
            <a:r>
              <a:rPr lang="ja-JP" altLang="en-US" dirty="0" smtClean="0">
                <a:ea typeface="小塚明朝 Pro B"/>
              </a:rPr>
              <a:t>ヒューストン</a:t>
            </a:r>
            <a:r>
              <a:rPr lang="en-US" altLang="ja-JP" dirty="0" smtClean="0">
                <a:ea typeface="小塚明朝 Pro B"/>
              </a:rPr>
              <a:t>→</a:t>
            </a:r>
            <a:r>
              <a:rPr lang="ja-JP" altLang="en-US" dirty="0" smtClean="0">
                <a:ea typeface="小塚明朝 Pro B"/>
              </a:rPr>
              <a:t>ブラジリアは遠回りか？</a:t>
            </a:r>
            <a:endParaRPr lang="en-US" altLang="ja-JP" dirty="0" smtClean="0">
              <a:ea typeface="小塚明朝 Pro B"/>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2"/>
          <p:cNvPicPr>
            <a:picLocks noChangeAspect="1" noChangeArrowheads="1"/>
          </p:cNvPicPr>
          <p:nvPr/>
        </p:nvPicPr>
        <mc:AlternateContent>
          <mc:Choice xmlns:ma="http://schemas.microsoft.com/office/mac/drawingml/2008/main" Requires="ma">
            <p:blipFill>
              <a:blip r:embed="rId2"/>
              <a:srcRect/>
              <a:stretch>
                <a:fillRect/>
              </a:stretch>
            </p:blipFill>
          </mc:Choice>
          <mc:Fallback>
            <p:blipFill>
              <a:blip r:embed="rId3"/>
              <a:srcRect/>
              <a:stretch>
                <a:fillRect/>
              </a:stretch>
            </p:blipFill>
          </mc:Fallback>
        </mc:AlternateContent>
        <p:spPr bwMode="auto">
          <a:xfrm>
            <a:off x="-30479" y="0"/>
            <a:ext cx="9177119" cy="6489700"/>
          </a:xfrm>
          <a:prstGeom prst="rect">
            <a:avLst/>
          </a:prstGeom>
          <a:noFill/>
          <a:ln w="9525">
            <a:noFill/>
            <a:miter lim="800000"/>
            <a:headEnd/>
            <a:tailEnd/>
          </a:ln>
          <a:effectLst/>
        </p:spPr>
      </p:pic>
      <p:sp>
        <p:nvSpPr>
          <p:cNvPr id="3" name="正方形/長方形 2"/>
          <p:cNvSpPr/>
          <p:nvPr/>
        </p:nvSpPr>
        <p:spPr>
          <a:xfrm>
            <a:off x="596900" y="6166534"/>
            <a:ext cx="8001000" cy="369332"/>
          </a:xfrm>
          <a:prstGeom prst="rect">
            <a:avLst/>
          </a:prstGeom>
        </p:spPr>
        <p:txBody>
          <a:bodyPr wrap="square">
            <a:spAutoFit/>
          </a:bodyPr>
          <a:lstStyle/>
          <a:p>
            <a:r>
              <a:rPr lang="ja-JP" altLang="en-US" dirty="0" smtClean="0">
                <a:ea typeface="小塚明朝 Pro B"/>
              </a:rPr>
              <a:t>アフリカの国境線はメルカトルに定規を引いてできた</a:t>
            </a:r>
            <a:endParaRPr lang="en-US" altLang="ja-JP" dirty="0" smtClean="0">
              <a:ea typeface="小塚明朝 Pro B"/>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2"/>
          <p:cNvPicPr>
            <a:picLocks noChangeAspect="1" noChangeArrowheads="1"/>
          </p:cNvPicPr>
          <p:nvPr/>
        </p:nvPicPr>
        <mc:AlternateContent>
          <mc:Choice xmlns:ma="http://schemas.microsoft.com/office/mac/drawingml/2008/main" Requires="ma">
            <p:blipFill>
              <a:blip r:embed="rId2"/>
              <a:srcRect/>
              <a:stretch>
                <a:fillRect/>
              </a:stretch>
            </p:blipFill>
          </mc:Choice>
          <mc:Fallback>
            <p:blipFill>
              <a:blip r:embed="rId3"/>
              <a:srcRect/>
              <a:stretch>
                <a:fillRect/>
              </a:stretch>
            </p:blipFill>
          </mc:Fallback>
        </mc:AlternateContent>
        <p:spPr bwMode="auto">
          <a:xfrm>
            <a:off x="-30479" y="0"/>
            <a:ext cx="9177119" cy="6489700"/>
          </a:xfrm>
          <a:prstGeom prst="rect">
            <a:avLst/>
          </a:prstGeom>
          <a:noFill/>
          <a:ln w="9525">
            <a:noFill/>
            <a:miter lim="800000"/>
            <a:headEnd/>
            <a:tailEnd/>
          </a:ln>
          <a:effectLst/>
        </p:spPr>
      </p:pic>
      <p:sp>
        <p:nvSpPr>
          <p:cNvPr id="3" name="正方形/長方形 2"/>
          <p:cNvSpPr/>
          <p:nvPr/>
        </p:nvSpPr>
        <p:spPr>
          <a:xfrm>
            <a:off x="596900" y="6166534"/>
            <a:ext cx="8001000" cy="369332"/>
          </a:xfrm>
          <a:prstGeom prst="rect">
            <a:avLst/>
          </a:prstGeom>
        </p:spPr>
        <p:txBody>
          <a:bodyPr wrap="square">
            <a:spAutoFit/>
          </a:bodyPr>
          <a:lstStyle/>
          <a:p>
            <a:r>
              <a:rPr lang="ja-JP" altLang="en-US" dirty="0" smtClean="0">
                <a:ea typeface="小塚明朝 Pro B"/>
              </a:rPr>
              <a:t>５００年前の植民地は熱帯地方に並んでいた</a:t>
            </a:r>
            <a:endParaRPr lang="en-US" altLang="ja-JP" dirty="0" smtClean="0">
              <a:ea typeface="小塚明朝 Pro B"/>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2"/>
          <p:cNvPicPr>
            <a:picLocks noChangeAspect="1" noChangeArrowheads="1"/>
          </p:cNvPicPr>
          <p:nvPr/>
        </p:nvPicPr>
        <mc:AlternateContent>
          <mc:Choice xmlns:ma="http://schemas.microsoft.com/office/mac/drawingml/2008/main" Requires="ma">
            <p:blipFill>
              <a:blip r:embed="rId2"/>
              <a:srcRect/>
              <a:stretch>
                <a:fillRect/>
              </a:stretch>
            </p:blipFill>
          </mc:Choice>
          <mc:Fallback>
            <p:blipFill>
              <a:blip r:embed="rId3"/>
              <a:srcRect/>
              <a:stretch>
                <a:fillRect/>
              </a:stretch>
            </p:blipFill>
          </mc:Fallback>
        </mc:AlternateContent>
        <p:spPr bwMode="auto">
          <a:xfrm>
            <a:off x="-30479" y="0"/>
            <a:ext cx="9177119" cy="6489700"/>
          </a:xfrm>
          <a:prstGeom prst="rect">
            <a:avLst/>
          </a:prstGeom>
          <a:noFill/>
          <a:ln w="9525">
            <a:noFill/>
            <a:miter lim="800000"/>
            <a:headEnd/>
            <a:tailEnd/>
          </a:ln>
          <a:effectLst/>
        </p:spPr>
      </p:pic>
      <p:sp>
        <p:nvSpPr>
          <p:cNvPr id="3" name="正方形/長方形 2"/>
          <p:cNvSpPr/>
          <p:nvPr/>
        </p:nvSpPr>
        <p:spPr>
          <a:xfrm>
            <a:off x="596900" y="6166534"/>
            <a:ext cx="8001000" cy="369332"/>
          </a:xfrm>
          <a:prstGeom prst="rect">
            <a:avLst/>
          </a:prstGeom>
        </p:spPr>
        <p:txBody>
          <a:bodyPr wrap="square">
            <a:spAutoFit/>
          </a:bodyPr>
          <a:lstStyle/>
          <a:p>
            <a:r>
              <a:rPr lang="ja-JP" altLang="en-US" dirty="0" smtClean="0">
                <a:ea typeface="小塚明朝 Pro B"/>
              </a:rPr>
              <a:t>赤道</a:t>
            </a:r>
            <a:r>
              <a:rPr lang="en-US" altLang="ja-JP" dirty="0" smtClean="0">
                <a:ea typeface="小塚明朝 Pro B"/>
              </a:rPr>
              <a:t>40000km</a:t>
            </a:r>
            <a:r>
              <a:rPr lang="ja-JP" altLang="en-US" dirty="0" smtClean="0">
                <a:ea typeface="小塚明朝 Pro B"/>
              </a:rPr>
              <a:t>と北緯</a:t>
            </a:r>
            <a:r>
              <a:rPr lang="en-US" altLang="ja-JP" dirty="0" smtClean="0">
                <a:ea typeface="小塚明朝 Pro B"/>
              </a:rPr>
              <a:t>85</a:t>
            </a:r>
            <a:r>
              <a:rPr lang="ja-JP" altLang="en-US" dirty="0" smtClean="0">
                <a:ea typeface="小塚明朝 Pro B"/>
              </a:rPr>
              <a:t>度</a:t>
            </a:r>
            <a:r>
              <a:rPr lang="en-US" altLang="ja-JP" dirty="0" smtClean="0">
                <a:ea typeface="小塚明朝 Pro B"/>
              </a:rPr>
              <a:t>1000km</a:t>
            </a:r>
            <a:r>
              <a:rPr lang="ja-JP" altLang="en-US" dirty="0" smtClean="0">
                <a:ea typeface="小塚明朝 Pro B"/>
              </a:rPr>
              <a:t>が同じ長さ</a:t>
            </a:r>
            <a:endParaRPr lang="en-US" altLang="ja-JP" dirty="0" smtClean="0">
              <a:ea typeface="小塚明朝 Pro B"/>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2"/>
          <p:cNvPicPr>
            <a:picLocks noChangeAspect="1" noChangeArrowheads="1"/>
          </p:cNvPicPr>
          <p:nvPr/>
        </p:nvPicPr>
        <mc:AlternateContent>
          <mc:Choice xmlns:ma="http://schemas.microsoft.com/office/mac/drawingml/2008/main" Requires="ma">
            <p:blipFill>
              <a:blip r:embed="rId2"/>
              <a:srcRect/>
              <a:stretch>
                <a:fillRect/>
              </a:stretch>
            </p:blipFill>
          </mc:Choice>
          <mc:Fallback>
            <p:blipFill>
              <a:blip r:embed="rId3"/>
              <a:srcRect/>
              <a:stretch>
                <a:fillRect/>
              </a:stretch>
            </p:blipFill>
          </mc:Fallback>
        </mc:AlternateContent>
        <p:spPr bwMode="auto">
          <a:xfrm>
            <a:off x="-30479" y="0"/>
            <a:ext cx="9177119" cy="6489700"/>
          </a:xfrm>
          <a:prstGeom prst="rect">
            <a:avLst/>
          </a:prstGeom>
          <a:noFill/>
          <a:ln w="9525">
            <a:noFill/>
            <a:miter lim="800000"/>
            <a:headEnd/>
            <a:tailEnd/>
          </a:ln>
          <a:effectLst/>
        </p:spPr>
      </p:pic>
      <p:sp>
        <p:nvSpPr>
          <p:cNvPr id="3" name="正方形/長方形 2"/>
          <p:cNvSpPr/>
          <p:nvPr/>
        </p:nvSpPr>
        <p:spPr>
          <a:xfrm>
            <a:off x="596900" y="6166534"/>
            <a:ext cx="8001000" cy="369332"/>
          </a:xfrm>
          <a:prstGeom prst="rect">
            <a:avLst/>
          </a:prstGeom>
        </p:spPr>
        <p:txBody>
          <a:bodyPr wrap="square">
            <a:spAutoFit/>
          </a:bodyPr>
          <a:lstStyle/>
          <a:p>
            <a:r>
              <a:rPr lang="ja-JP" altLang="en-US" dirty="0" smtClean="0">
                <a:ea typeface="小塚明朝 Pro B"/>
              </a:rPr>
              <a:t>赤道</a:t>
            </a:r>
            <a:r>
              <a:rPr lang="en-US" altLang="ja-JP" dirty="0" smtClean="0">
                <a:ea typeface="小塚明朝 Pro B"/>
              </a:rPr>
              <a:t>40000km</a:t>
            </a:r>
            <a:r>
              <a:rPr lang="ja-JP" altLang="en-US" dirty="0" smtClean="0">
                <a:ea typeface="小塚明朝 Pro B"/>
              </a:rPr>
              <a:t>と北緯</a:t>
            </a:r>
            <a:r>
              <a:rPr lang="en-US" altLang="ja-JP" dirty="0" smtClean="0">
                <a:ea typeface="小塚明朝 Pro B"/>
              </a:rPr>
              <a:t>85</a:t>
            </a:r>
            <a:r>
              <a:rPr lang="ja-JP" altLang="en-US" dirty="0" smtClean="0">
                <a:ea typeface="小塚明朝 Pro B"/>
              </a:rPr>
              <a:t>度</a:t>
            </a:r>
            <a:r>
              <a:rPr lang="en-US" altLang="ja-JP" dirty="0" smtClean="0">
                <a:ea typeface="小塚明朝 Pro B"/>
              </a:rPr>
              <a:t>1000km</a:t>
            </a:r>
            <a:r>
              <a:rPr lang="ja-JP" altLang="en-US" smtClean="0">
                <a:ea typeface="小塚明朝 Pro B"/>
              </a:rPr>
              <a:t>が同じ長さ</a:t>
            </a:r>
            <a:endParaRPr lang="en-US" altLang="ja-JP" dirty="0" smtClean="0">
              <a:ea typeface="小塚明朝 Pro B"/>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2"/>
          <p:cNvPicPr>
            <a:picLocks noChangeAspect="1" noChangeArrowheads="1"/>
          </p:cNvPicPr>
          <p:nvPr/>
        </p:nvPicPr>
        <mc:AlternateContent>
          <mc:Choice xmlns:ma="http://schemas.microsoft.com/office/mac/drawingml/2008/main" Requires="ma">
            <p:blipFill>
              <a:blip r:embed="rId2"/>
              <a:srcRect/>
              <a:stretch>
                <a:fillRect/>
              </a:stretch>
            </p:blipFill>
          </mc:Choice>
          <mc:Fallback>
            <p:blipFill>
              <a:blip r:embed="rId3"/>
              <a:srcRect/>
              <a:stretch>
                <a:fillRect/>
              </a:stretch>
            </p:blipFill>
          </mc:Fallback>
        </mc:AlternateContent>
        <p:spPr bwMode="auto">
          <a:xfrm>
            <a:off x="-30479" y="0"/>
            <a:ext cx="9177119" cy="6489700"/>
          </a:xfrm>
          <a:prstGeom prst="rect">
            <a:avLst/>
          </a:prstGeom>
          <a:noFill/>
          <a:ln w="9525">
            <a:noFill/>
            <a:miter lim="800000"/>
            <a:headEnd/>
            <a:tailEnd/>
          </a:ln>
          <a:effectLst/>
        </p:spPr>
      </p:pic>
      <p:sp>
        <p:nvSpPr>
          <p:cNvPr id="3" name="正方形/長方形 2"/>
          <p:cNvSpPr/>
          <p:nvPr/>
        </p:nvSpPr>
        <p:spPr>
          <a:xfrm>
            <a:off x="596900" y="6166534"/>
            <a:ext cx="8001000" cy="369332"/>
          </a:xfrm>
          <a:prstGeom prst="rect">
            <a:avLst/>
          </a:prstGeom>
        </p:spPr>
        <p:txBody>
          <a:bodyPr wrap="square">
            <a:spAutoFit/>
          </a:bodyPr>
          <a:lstStyle/>
          <a:p>
            <a:r>
              <a:rPr lang="ja-JP" altLang="en-US" dirty="0" smtClean="0">
                <a:ea typeface="小塚明朝 Pro B"/>
              </a:rPr>
              <a:t>南極はこんなに長大ではない</a:t>
            </a:r>
            <a:endParaRPr lang="en-US" altLang="ja-JP" dirty="0" smtClean="0">
              <a:ea typeface="小塚明朝 Pro B"/>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2"/>
          <p:cNvPicPr>
            <a:picLocks noChangeAspect="1" noChangeArrowheads="1"/>
          </p:cNvPicPr>
          <p:nvPr/>
        </p:nvPicPr>
        <mc:AlternateContent>
          <mc:Choice xmlns:ma="http://schemas.microsoft.com/office/mac/drawingml/2008/main" Requires="ma">
            <p:blipFill>
              <a:blip r:embed="rId2"/>
              <a:srcRect/>
              <a:stretch>
                <a:fillRect/>
              </a:stretch>
            </p:blipFill>
          </mc:Choice>
          <mc:Fallback>
            <p:blipFill>
              <a:blip r:embed="rId3"/>
              <a:srcRect/>
              <a:stretch>
                <a:fillRect/>
              </a:stretch>
            </p:blipFill>
          </mc:Fallback>
        </mc:AlternateContent>
        <p:spPr bwMode="auto">
          <a:xfrm>
            <a:off x="-30479" y="0"/>
            <a:ext cx="9177119" cy="6489700"/>
          </a:xfrm>
          <a:prstGeom prst="rect">
            <a:avLst/>
          </a:prstGeom>
          <a:noFill/>
          <a:ln w="9525">
            <a:noFill/>
            <a:miter lim="800000"/>
            <a:headEnd/>
            <a:tailEnd/>
          </a:ln>
          <a:effectLst/>
        </p:spPr>
      </p:pic>
      <p:sp>
        <p:nvSpPr>
          <p:cNvPr id="3" name="正方形/長方形 2"/>
          <p:cNvSpPr/>
          <p:nvPr/>
        </p:nvSpPr>
        <p:spPr>
          <a:xfrm>
            <a:off x="596900" y="6166534"/>
            <a:ext cx="8001000" cy="369332"/>
          </a:xfrm>
          <a:prstGeom prst="rect">
            <a:avLst/>
          </a:prstGeom>
        </p:spPr>
        <p:txBody>
          <a:bodyPr wrap="square">
            <a:spAutoFit/>
          </a:bodyPr>
          <a:lstStyle/>
          <a:p>
            <a:r>
              <a:rPr lang="ja-JP" altLang="en-US" dirty="0" smtClean="0">
                <a:ea typeface="小塚明朝 Pro B"/>
              </a:rPr>
              <a:t>東西対立の直接対決は北極海の氷の下。</a:t>
            </a:r>
            <a:endParaRPr lang="en-US" altLang="ja-JP" dirty="0" smtClean="0">
              <a:ea typeface="小塚明朝 Pro B"/>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Picture 2"/>
          <p:cNvPicPr>
            <a:picLocks noChangeAspect="1" noChangeArrowheads="1"/>
          </p:cNvPicPr>
          <p:nvPr/>
        </p:nvPicPr>
        <mc:AlternateContent>
          <mc:Choice xmlns:ma="http://schemas.microsoft.com/office/mac/drawingml/2008/main" Requires="ma">
            <p:blipFill>
              <a:blip r:embed="rId2"/>
              <a:srcRect/>
              <a:stretch>
                <a:fillRect/>
              </a:stretch>
            </p:blipFill>
          </mc:Choice>
          <mc:Fallback>
            <p:blipFill>
              <a:blip r:embed="rId3"/>
              <a:srcRect/>
              <a:stretch>
                <a:fillRect/>
              </a:stretch>
            </p:blipFill>
          </mc:Fallback>
        </mc:AlternateContent>
        <p:spPr bwMode="auto">
          <a:xfrm>
            <a:off x="0" y="0"/>
            <a:ext cx="9655175" cy="6858000"/>
          </a:xfrm>
          <a:prstGeom prst="rect">
            <a:avLst/>
          </a:prstGeom>
          <a:noFill/>
          <a:ln w="9525">
            <a:noFill/>
            <a:miter lim="800000"/>
            <a:headEnd/>
            <a:tailEnd/>
          </a:ln>
          <a:effectLst/>
        </p:spPr>
      </p:pic>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solidFill>
                  <a:schemeClr val="bg2"/>
                </a:solidFill>
                <a:ea typeface="小塚明朝 Pro B"/>
              </a:rPr>
              <a:t>地球システム設計論</a:t>
            </a:r>
            <a:endParaRPr lang="ja-JP" altLang="en-US" sz="2800" dirty="0">
              <a:solidFill>
                <a:schemeClr val="bg2"/>
              </a:solidFill>
              <a:ea typeface="小塚明朝 Pro B"/>
            </a:endParaRPr>
          </a:p>
        </p:txBody>
      </p:sp>
      <p:sp>
        <p:nvSpPr>
          <p:cNvPr id="5" name="テキスト ボックス 4"/>
          <p:cNvSpPr txBox="1"/>
          <p:nvPr/>
        </p:nvSpPr>
        <p:spPr>
          <a:xfrm>
            <a:off x="0" y="5196007"/>
            <a:ext cx="4510118" cy="1661993"/>
          </a:xfrm>
          <a:prstGeom prst="rect">
            <a:avLst/>
          </a:prstGeom>
          <a:noFill/>
        </p:spPr>
        <p:txBody>
          <a:bodyPr wrap="square" rtlCol="0">
            <a:spAutoFit/>
          </a:bodyPr>
          <a:lstStyle/>
          <a:p>
            <a:r>
              <a:rPr lang="ja-JP" altLang="en-US" sz="2400" dirty="0" smtClean="0">
                <a:solidFill>
                  <a:schemeClr val="bg2"/>
                </a:solidFill>
                <a:ea typeface="小塚明朝 Pro B"/>
              </a:rPr>
              <a:t>地球儀</a:t>
            </a:r>
            <a:endParaRPr lang="en-US" altLang="ja-JP" sz="2400" dirty="0" smtClean="0">
              <a:solidFill>
                <a:schemeClr val="bg2"/>
              </a:solidFill>
              <a:ea typeface="小塚明朝 Pro B"/>
            </a:endParaRPr>
          </a:p>
          <a:p>
            <a:endParaRPr lang="en-US" altLang="ja-JP" sz="2400" dirty="0" smtClean="0">
              <a:solidFill>
                <a:schemeClr val="bg2"/>
              </a:solidFill>
              <a:ea typeface="小塚明朝 Pro B"/>
            </a:endParaRPr>
          </a:p>
          <a:p>
            <a:r>
              <a:rPr lang="ja-JP" altLang="en-US" dirty="0" smtClean="0">
                <a:solidFill>
                  <a:schemeClr val="bg2"/>
                </a:solidFill>
                <a:ea typeface="小塚明朝 Pro B"/>
              </a:rPr>
              <a:t>世界</a:t>
            </a:r>
            <a:r>
              <a:rPr lang="ja-JP" altLang="en-US" dirty="0" smtClean="0">
                <a:solidFill>
                  <a:schemeClr val="bg2"/>
                </a:solidFill>
                <a:ea typeface="小塚明朝 Pro B"/>
              </a:rPr>
              <a:t>を俯瞰する道具は</a:t>
            </a:r>
            <a:endParaRPr lang="en-US" altLang="ja-JP" dirty="0" smtClean="0">
              <a:solidFill>
                <a:schemeClr val="bg2"/>
              </a:solidFill>
              <a:ea typeface="小塚明朝 Pro B"/>
            </a:endParaRPr>
          </a:p>
          <a:p>
            <a:r>
              <a:rPr lang="ja-JP" altLang="en-US" dirty="0" smtClean="0">
                <a:solidFill>
                  <a:schemeClr val="bg2"/>
                </a:solidFill>
                <a:ea typeface="小塚明朝 Pro B"/>
              </a:rPr>
              <a:t>２つしかない</a:t>
            </a:r>
            <a:endParaRPr lang="en-US" altLang="ja-JP" dirty="0" smtClean="0">
              <a:solidFill>
                <a:schemeClr val="bg2"/>
              </a:solidFill>
              <a:ea typeface="小塚明朝 Pro B"/>
            </a:endParaRPr>
          </a:p>
          <a:p>
            <a:r>
              <a:rPr lang="ja-JP" altLang="en-US" dirty="0" smtClean="0">
                <a:solidFill>
                  <a:schemeClr val="bg2"/>
                </a:solidFill>
                <a:ea typeface="小塚明朝 Pro B"/>
              </a:rPr>
              <a:t>その一つが地球儀</a:t>
            </a:r>
            <a:endParaRPr lang="en-US" altLang="ja-JP" dirty="0" smtClean="0">
              <a:solidFill>
                <a:schemeClr val="bg2"/>
              </a:solidFill>
              <a:ea typeface="小塚明朝 Pro B"/>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図 3" descr="DYMP-4.jpg"/>
          <p:cNvPicPr>
            <a:picLocks noChangeAspect="1"/>
          </p:cNvPicPr>
          <p:nvPr/>
        </p:nvPicPr>
        <p:blipFill>
          <a:blip r:embed="rId2"/>
          <a:stretch>
            <a:fillRect/>
          </a:stretch>
        </p:blipFill>
        <p:spPr>
          <a:xfrm>
            <a:off x="0" y="239315"/>
            <a:ext cx="9144000" cy="6379369"/>
          </a:xfrm>
          <a:prstGeom prst="rect">
            <a:avLst/>
          </a:prstGeom>
        </p:spPr>
      </p:pic>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0" y="5918201"/>
            <a:ext cx="9144000" cy="1200329"/>
          </a:xfrm>
          <a:prstGeom prst="rect">
            <a:avLst/>
          </a:prstGeom>
          <a:noFill/>
        </p:spPr>
        <p:txBody>
          <a:bodyPr wrap="square" rtlCol="0">
            <a:spAutoFit/>
          </a:bodyPr>
          <a:lstStyle/>
          <a:p>
            <a:r>
              <a:rPr lang="ja-JP" altLang="en-US" dirty="0" smtClean="0">
                <a:ea typeface="小塚明朝 Pro B"/>
              </a:rPr>
              <a:t>ダイマキシオンマップ</a:t>
            </a:r>
            <a:r>
              <a:rPr lang="ja-JP" altLang="en-US" dirty="0" smtClean="0">
                <a:ea typeface="小塚明朝 Pro B"/>
              </a:rPr>
              <a:t> </a:t>
            </a:r>
            <a:r>
              <a:rPr lang="en-US" altLang="ja-JP" dirty="0" smtClean="0">
                <a:ea typeface="小塚明朝 Pro B"/>
              </a:rPr>
              <a:t>1946</a:t>
            </a:r>
          </a:p>
          <a:p>
            <a:r>
              <a:rPr lang="ja-JP" altLang="en-US" dirty="0" smtClean="0">
                <a:ea typeface="小塚明朝 Pro B"/>
              </a:rPr>
              <a:t>メルカトル図法の抱える課題を解決すべく，正２０面体に地球を投影した世界地図を考案した。</a:t>
            </a:r>
            <a:endParaRPr lang="en-US" altLang="ja-JP" dirty="0" smtClean="0">
              <a:ea typeface="小塚明朝 Pro B"/>
            </a:endParaRPr>
          </a:p>
          <a:p>
            <a:pPr lvl="0"/>
            <a:endParaRPr lang="ja-JP" altLang="en-US" dirty="0">
              <a:ea typeface="小塚明朝 Pro B"/>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図 7" descr="DYMP-5.jpg"/>
          <p:cNvPicPr>
            <a:picLocks noChangeAspect="1"/>
          </p:cNvPicPr>
          <p:nvPr/>
        </p:nvPicPr>
        <p:blipFill>
          <a:blip r:embed="rId2"/>
          <a:stretch>
            <a:fillRect/>
          </a:stretch>
        </p:blipFill>
        <p:spPr>
          <a:xfrm>
            <a:off x="4122964" y="13262"/>
            <a:ext cx="5021036" cy="6858000"/>
          </a:xfrm>
          <a:prstGeom prst="rect">
            <a:avLst/>
          </a:prstGeom>
        </p:spPr>
      </p:pic>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0" y="5778501"/>
            <a:ext cx="4584700" cy="1200329"/>
          </a:xfrm>
          <a:prstGeom prst="rect">
            <a:avLst/>
          </a:prstGeom>
          <a:noFill/>
        </p:spPr>
        <p:txBody>
          <a:bodyPr wrap="square" rtlCol="0">
            <a:spAutoFit/>
          </a:bodyPr>
          <a:lstStyle/>
          <a:p>
            <a:r>
              <a:rPr lang="ja-JP" altLang="en-US" dirty="0" smtClean="0">
                <a:ea typeface="小塚明朝 Pro B"/>
              </a:rPr>
              <a:t>ダイマキシオンマップの紹介 </a:t>
            </a:r>
            <a:r>
              <a:rPr lang="en-US" altLang="ja-JP" dirty="0" smtClean="0">
                <a:ea typeface="小塚明朝 Pro B"/>
              </a:rPr>
              <a:t>:</a:t>
            </a:r>
          </a:p>
          <a:p>
            <a:pPr lvl="0"/>
            <a:r>
              <a:rPr lang="ja-JP" altLang="en-US" dirty="0" smtClean="0">
                <a:ea typeface="小塚明朝 Pro B"/>
              </a:rPr>
              <a:t>立方八面体と正二十面体：中心距離と稜線長さが共通</a:t>
            </a:r>
            <a:r>
              <a:rPr lang="en-US" dirty="0" smtClean="0"/>
              <a:t> </a:t>
            </a:r>
            <a:r>
              <a:rPr lang="en-US" dirty="0" err="1" smtClean="0"/>
              <a:t>vs</a:t>
            </a:r>
            <a:r>
              <a:rPr lang="en-US" dirty="0" smtClean="0"/>
              <a:t> </a:t>
            </a:r>
            <a:r>
              <a:rPr lang="ja-JP" altLang="en-US" dirty="0" smtClean="0">
                <a:ea typeface="小塚明朝 Pro B"/>
              </a:rPr>
              <a:t>面が正多角形＋合同</a:t>
            </a:r>
          </a:p>
          <a:p>
            <a:pPr lvl="0"/>
            <a:endParaRPr lang="ja-JP" altLang="en-US" dirty="0">
              <a:ea typeface="小塚明朝 Pro B"/>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図 5" descr="DYMP-6.jpg"/>
          <p:cNvPicPr>
            <a:picLocks noChangeAspect="1"/>
          </p:cNvPicPr>
          <p:nvPr/>
        </p:nvPicPr>
        <p:blipFill>
          <a:blip r:embed="rId2"/>
          <a:stretch>
            <a:fillRect/>
          </a:stretch>
        </p:blipFill>
        <p:spPr>
          <a:xfrm>
            <a:off x="1789373" y="0"/>
            <a:ext cx="5565254" cy="6858000"/>
          </a:xfrm>
          <a:prstGeom prst="rect">
            <a:avLst/>
          </a:prstGeom>
        </p:spPr>
      </p:pic>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0" y="6211669"/>
            <a:ext cx="9144000" cy="923330"/>
          </a:xfrm>
          <a:prstGeom prst="rect">
            <a:avLst/>
          </a:prstGeom>
          <a:noFill/>
        </p:spPr>
        <p:txBody>
          <a:bodyPr wrap="square" rtlCol="0">
            <a:spAutoFit/>
          </a:bodyPr>
          <a:lstStyle/>
          <a:p>
            <a:r>
              <a:rPr lang="ja-JP" altLang="en-US" dirty="0" smtClean="0">
                <a:ea typeface="小塚明朝 Pro B"/>
              </a:rPr>
              <a:t>ダイマキシオンマップの紹介 </a:t>
            </a:r>
            <a:r>
              <a:rPr lang="en-US" altLang="ja-JP" dirty="0" smtClean="0">
                <a:ea typeface="小塚明朝 Pro B"/>
              </a:rPr>
              <a:t>:</a:t>
            </a:r>
          </a:p>
          <a:p>
            <a:pPr lvl="0"/>
            <a:r>
              <a:rPr lang="ja-JP" altLang="en-US" dirty="0" smtClean="0">
                <a:ea typeface="小塚明朝 Pro B"/>
              </a:rPr>
              <a:t>立方八面体と正二十面体：中心距離と稜線長さが共通</a:t>
            </a:r>
            <a:r>
              <a:rPr lang="en-US" dirty="0" smtClean="0"/>
              <a:t> </a:t>
            </a:r>
            <a:r>
              <a:rPr lang="en-US" dirty="0" err="1" smtClean="0"/>
              <a:t>vs</a:t>
            </a:r>
            <a:r>
              <a:rPr lang="en-US" dirty="0" smtClean="0"/>
              <a:t> </a:t>
            </a:r>
            <a:r>
              <a:rPr lang="ja-JP" altLang="en-US" dirty="0" smtClean="0">
                <a:ea typeface="小塚明朝 Pro B"/>
              </a:rPr>
              <a:t>面が正多角形＋合同</a:t>
            </a:r>
          </a:p>
          <a:p>
            <a:pPr lvl="0"/>
            <a:endParaRPr lang="ja-JP" altLang="en-US" dirty="0">
              <a:ea typeface="小塚明朝 Pro B"/>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図 3" descr="DYMP-7.jpg"/>
          <p:cNvPicPr>
            <a:picLocks noChangeAspect="1"/>
          </p:cNvPicPr>
          <p:nvPr/>
        </p:nvPicPr>
        <p:blipFill>
          <a:blip r:embed="rId2"/>
          <a:stretch>
            <a:fillRect/>
          </a:stretch>
        </p:blipFill>
        <p:spPr>
          <a:xfrm>
            <a:off x="1334192" y="0"/>
            <a:ext cx="6475615" cy="6858000"/>
          </a:xfrm>
          <a:prstGeom prst="rect">
            <a:avLst/>
          </a:prstGeom>
        </p:spPr>
      </p:pic>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0" y="6211669"/>
            <a:ext cx="9144000" cy="923330"/>
          </a:xfrm>
          <a:prstGeom prst="rect">
            <a:avLst/>
          </a:prstGeom>
          <a:noFill/>
        </p:spPr>
        <p:txBody>
          <a:bodyPr wrap="square" rtlCol="0">
            <a:spAutoFit/>
          </a:bodyPr>
          <a:lstStyle/>
          <a:p>
            <a:r>
              <a:rPr lang="ja-JP" altLang="en-US" dirty="0" smtClean="0">
                <a:ea typeface="小塚明朝 Pro B"/>
              </a:rPr>
              <a:t>ダイマキシオンマップの紹介 </a:t>
            </a:r>
            <a:r>
              <a:rPr lang="en-US" altLang="ja-JP" dirty="0" smtClean="0">
                <a:ea typeface="小塚明朝 Pro B"/>
              </a:rPr>
              <a:t>:</a:t>
            </a:r>
          </a:p>
          <a:p>
            <a:pPr lvl="0"/>
            <a:r>
              <a:rPr lang="ja-JP" altLang="en-US" dirty="0" smtClean="0">
                <a:ea typeface="小塚明朝 Pro B"/>
              </a:rPr>
              <a:t>球面分割：ジオデシック分割</a:t>
            </a:r>
          </a:p>
          <a:p>
            <a:pPr lvl="0"/>
            <a:endParaRPr lang="ja-JP" altLang="en-US" dirty="0">
              <a:ea typeface="小塚明朝 Pro B"/>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図 5" descr="DYMP-8.jpg"/>
          <p:cNvPicPr>
            <a:picLocks noChangeAspect="1"/>
          </p:cNvPicPr>
          <p:nvPr/>
        </p:nvPicPr>
        <p:blipFill>
          <a:blip r:embed="rId2"/>
          <a:stretch>
            <a:fillRect/>
          </a:stretch>
        </p:blipFill>
        <p:spPr>
          <a:xfrm>
            <a:off x="1391082" y="0"/>
            <a:ext cx="6361836" cy="6858000"/>
          </a:xfrm>
          <a:prstGeom prst="rect">
            <a:avLst/>
          </a:prstGeom>
        </p:spPr>
      </p:pic>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0" y="6211669"/>
            <a:ext cx="9144000" cy="923330"/>
          </a:xfrm>
          <a:prstGeom prst="rect">
            <a:avLst/>
          </a:prstGeom>
          <a:noFill/>
        </p:spPr>
        <p:txBody>
          <a:bodyPr wrap="square" rtlCol="0">
            <a:spAutoFit/>
          </a:bodyPr>
          <a:lstStyle/>
          <a:p>
            <a:r>
              <a:rPr lang="ja-JP" altLang="en-US" dirty="0" smtClean="0">
                <a:ea typeface="小塚明朝 Pro B"/>
              </a:rPr>
              <a:t>ダイマキシオンマップの紹介 </a:t>
            </a:r>
            <a:r>
              <a:rPr lang="en-US" altLang="ja-JP" dirty="0" smtClean="0">
                <a:ea typeface="小塚明朝 Pro B"/>
              </a:rPr>
              <a:t>:</a:t>
            </a:r>
          </a:p>
          <a:p>
            <a:pPr lvl="0"/>
            <a:r>
              <a:rPr lang="ja-JP" altLang="en-US" dirty="0" smtClean="0">
                <a:ea typeface="小塚明朝 Pro B"/>
              </a:rPr>
              <a:t>球面分割：ジオデシック分割</a:t>
            </a:r>
          </a:p>
          <a:p>
            <a:pPr lvl="0"/>
            <a:endParaRPr lang="ja-JP" altLang="en-US" dirty="0">
              <a:ea typeface="小塚明朝 Pro B"/>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図 5" descr="DYMP-2.jpg"/>
          <p:cNvPicPr>
            <a:picLocks noChangeAspect="1"/>
          </p:cNvPicPr>
          <p:nvPr/>
        </p:nvPicPr>
        <p:blipFill>
          <a:blip r:embed="rId2"/>
          <a:stretch>
            <a:fillRect/>
          </a:stretch>
        </p:blipFill>
        <p:spPr>
          <a:xfrm>
            <a:off x="546100" y="514296"/>
            <a:ext cx="8051800" cy="5762380"/>
          </a:xfrm>
          <a:prstGeom prst="rect">
            <a:avLst/>
          </a:prstGeom>
        </p:spPr>
      </p:pic>
      <p:sp>
        <p:nvSpPr>
          <p:cNvPr id="7" name="正方形/長方形 6"/>
          <p:cNvSpPr/>
          <p:nvPr/>
        </p:nvSpPr>
        <p:spPr>
          <a:xfrm>
            <a:off x="546100" y="13262"/>
            <a:ext cx="85979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546100" y="6211669"/>
            <a:ext cx="8597900" cy="923330"/>
          </a:xfrm>
          <a:prstGeom prst="rect">
            <a:avLst/>
          </a:prstGeom>
          <a:noFill/>
        </p:spPr>
        <p:txBody>
          <a:bodyPr wrap="square" rtlCol="0">
            <a:spAutoFit/>
          </a:bodyPr>
          <a:lstStyle/>
          <a:p>
            <a:r>
              <a:rPr lang="ja-JP" altLang="en-US" dirty="0" smtClean="0">
                <a:ea typeface="小塚明朝 Pro B"/>
              </a:rPr>
              <a:t>ダイマキシオンマップの紹介 </a:t>
            </a:r>
            <a:r>
              <a:rPr lang="en-US" altLang="ja-JP" dirty="0" smtClean="0">
                <a:ea typeface="小塚明朝 Pro B"/>
              </a:rPr>
              <a:t>:</a:t>
            </a:r>
          </a:p>
          <a:p>
            <a:pPr lvl="0"/>
            <a:r>
              <a:rPr lang="ja-JP" altLang="en-US" dirty="0" smtClean="0">
                <a:ea typeface="小塚明朝 Pro B"/>
              </a:rPr>
              <a:t>立方八面体と正二十面体：中心距離と稜線長さが共通</a:t>
            </a:r>
            <a:r>
              <a:rPr lang="en-US" dirty="0" smtClean="0"/>
              <a:t> </a:t>
            </a:r>
            <a:r>
              <a:rPr lang="en-US" dirty="0" err="1" smtClean="0"/>
              <a:t>vs</a:t>
            </a:r>
            <a:r>
              <a:rPr lang="en-US" dirty="0" smtClean="0"/>
              <a:t> </a:t>
            </a:r>
            <a:r>
              <a:rPr lang="ja-JP" altLang="en-US" dirty="0" smtClean="0">
                <a:ea typeface="小塚明朝 Pro B"/>
              </a:rPr>
              <a:t>面が正多角形＋合同</a:t>
            </a:r>
          </a:p>
          <a:p>
            <a:pPr lvl="0"/>
            <a:endParaRPr lang="ja-JP" altLang="en-US" dirty="0">
              <a:ea typeface="小塚明朝 Pro B"/>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図 5" descr="ジオデシック球.bmp"/>
          <p:cNvPicPr>
            <a:picLocks noChangeAspect="1"/>
          </p:cNvPicPr>
          <p:nvPr/>
        </p:nvPicPr>
        <p:blipFill>
          <a:blip r:embed="rId2"/>
          <a:stretch>
            <a:fillRect/>
          </a:stretch>
        </p:blipFill>
        <p:spPr>
          <a:xfrm>
            <a:off x="0" y="311919"/>
            <a:ext cx="9144000" cy="6234161"/>
          </a:xfrm>
          <a:prstGeom prst="rect">
            <a:avLst/>
          </a:prstGeom>
        </p:spPr>
      </p:pic>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8" name="テキスト ボックス 7"/>
          <p:cNvSpPr txBox="1"/>
          <p:nvPr/>
        </p:nvSpPr>
        <p:spPr>
          <a:xfrm>
            <a:off x="5092700" y="6222914"/>
            <a:ext cx="4051300" cy="646331"/>
          </a:xfrm>
          <a:prstGeom prst="rect">
            <a:avLst/>
          </a:prstGeom>
          <a:noFill/>
        </p:spPr>
        <p:txBody>
          <a:bodyPr wrap="square" rtlCol="0">
            <a:spAutoFit/>
          </a:bodyPr>
          <a:lstStyle/>
          <a:p>
            <a:pPr lvl="0"/>
            <a:r>
              <a:rPr lang="ja-JP" altLang="en-US" dirty="0" smtClean="0">
                <a:ea typeface="小塚明朝 Pro B"/>
              </a:rPr>
              <a:t>球面を均等に分割した３角形を統合して，正二十面体に描き写す</a:t>
            </a:r>
            <a:endParaRPr lang="ja-JP" altLang="en-US" dirty="0">
              <a:ea typeface="小塚明朝 Pro B"/>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図 7" descr="20-正二十面体.bmp"/>
          <p:cNvPicPr>
            <a:picLocks noChangeAspect="1"/>
          </p:cNvPicPr>
          <p:nvPr/>
        </p:nvPicPr>
        <p:blipFill>
          <a:blip r:embed="rId2"/>
          <a:stretch>
            <a:fillRect/>
          </a:stretch>
        </p:blipFill>
        <p:spPr>
          <a:xfrm>
            <a:off x="0" y="311919"/>
            <a:ext cx="9144000" cy="6234161"/>
          </a:xfrm>
          <a:prstGeom prst="rect">
            <a:avLst/>
          </a:prstGeom>
        </p:spPr>
      </p:pic>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5727700" y="6210214"/>
            <a:ext cx="3416300" cy="923330"/>
          </a:xfrm>
          <a:prstGeom prst="rect">
            <a:avLst/>
          </a:prstGeom>
          <a:noFill/>
        </p:spPr>
        <p:txBody>
          <a:bodyPr wrap="square" rtlCol="0">
            <a:spAutoFit/>
          </a:bodyPr>
          <a:lstStyle/>
          <a:p>
            <a:pPr lvl="0"/>
            <a:r>
              <a:rPr lang="ja-JP" altLang="en-US" dirty="0" smtClean="0">
                <a:ea typeface="小塚明朝 Pro B"/>
              </a:rPr>
              <a:t>球面を均等に分割した３角形を統合して，正二十面体に描き写す</a:t>
            </a:r>
            <a:endParaRPr lang="ja-JP" altLang="en-US" dirty="0">
              <a:ea typeface="小塚明朝 Pro B"/>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図 3" descr="多面体投影.jpg"/>
          <p:cNvPicPr>
            <a:picLocks noChangeAspect="1"/>
          </p:cNvPicPr>
          <p:nvPr/>
        </p:nvPicPr>
        <p:blipFill>
          <a:blip r:embed="rId2"/>
          <a:stretch>
            <a:fillRect/>
          </a:stretch>
        </p:blipFill>
        <p:spPr>
          <a:xfrm>
            <a:off x="0" y="275988"/>
            <a:ext cx="9144000" cy="6306023"/>
          </a:xfrm>
          <a:prstGeom prst="rect">
            <a:avLst/>
          </a:prstGeom>
        </p:spPr>
      </p:pic>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5727700" y="5380672"/>
            <a:ext cx="3416300" cy="1477328"/>
          </a:xfrm>
          <a:prstGeom prst="rect">
            <a:avLst/>
          </a:prstGeom>
          <a:noFill/>
        </p:spPr>
        <p:txBody>
          <a:bodyPr wrap="square" rtlCol="0">
            <a:spAutoFit/>
          </a:bodyPr>
          <a:lstStyle/>
          <a:p>
            <a:r>
              <a:rPr lang="ja-JP" altLang="en-US" dirty="0" smtClean="0">
                <a:ea typeface="小塚明朝 Pro B"/>
              </a:rPr>
              <a:t>多面体投影：５つのプラトン立体のうち球体に近い正二十面体をフラーは選び，歪みを最小限に抑えた。</a:t>
            </a:r>
          </a:p>
          <a:p>
            <a:pPr lvl="0"/>
            <a:endParaRPr lang="ja-JP" altLang="en-US" dirty="0">
              <a:ea typeface="小塚明朝 Pro B"/>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0" y="6211669"/>
            <a:ext cx="9144000" cy="923330"/>
          </a:xfrm>
          <a:prstGeom prst="rect">
            <a:avLst/>
          </a:prstGeom>
          <a:noFill/>
        </p:spPr>
        <p:txBody>
          <a:bodyPr wrap="square" rtlCol="0">
            <a:spAutoFit/>
          </a:bodyPr>
          <a:lstStyle/>
          <a:p>
            <a:r>
              <a:rPr lang="ja-JP" altLang="en-US" dirty="0" smtClean="0">
                <a:ea typeface="小塚明朝 Pro B"/>
              </a:rPr>
              <a:t>ダイマキシオンマップの紹介 </a:t>
            </a:r>
            <a:r>
              <a:rPr lang="en-US" altLang="ja-JP" dirty="0" smtClean="0">
                <a:ea typeface="小塚明朝 Pro B"/>
              </a:rPr>
              <a:t>:</a:t>
            </a:r>
          </a:p>
          <a:p>
            <a:pPr lvl="0"/>
            <a:r>
              <a:rPr lang="ja-JP" altLang="en-US" dirty="0" smtClean="0">
                <a:ea typeface="小塚明朝 Pro B"/>
              </a:rPr>
              <a:t>ワールドゲーム：統計データの視覚化とそれから導きだされるシナリオ</a:t>
            </a:r>
          </a:p>
          <a:p>
            <a:pPr lvl="0"/>
            <a:endParaRPr lang="ja-JP" altLang="en-US" dirty="0">
              <a:ea typeface="小塚明朝 Pro B"/>
            </a:endParaRPr>
          </a:p>
        </p:txBody>
      </p:sp>
      <p:pic>
        <p:nvPicPr>
          <p:cNvPr id="4" name="図 3" descr="_Mapcircling1copy.jpg"/>
          <p:cNvPicPr>
            <a:picLocks noChangeAspect="1"/>
          </p:cNvPicPr>
          <p:nvPr/>
        </p:nvPicPr>
        <p:blipFill>
          <a:blip r:embed="rId2"/>
          <a:stretch>
            <a:fillRect/>
          </a:stretch>
        </p:blipFill>
        <p:spPr>
          <a:xfrm>
            <a:off x="0" y="466855"/>
            <a:ext cx="9144000" cy="6096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8306" name="Picture 2"/>
          <p:cNvPicPr>
            <a:picLocks noChangeAspect="1" noChangeArrowheads="1"/>
          </p:cNvPicPr>
          <p:nvPr/>
        </p:nvPicPr>
        <mc:AlternateContent>
          <mc:Choice xmlns:ma="http://schemas.microsoft.com/office/mac/drawingml/2008/main" Requires="ma">
            <p:blipFill>
              <a:blip r:embed="rId2"/>
              <a:srcRect/>
              <a:stretch>
                <a:fillRect/>
              </a:stretch>
            </p:blipFill>
          </mc:Choice>
          <mc:Fallback>
            <p:blipFill>
              <a:blip r:embed="rId3"/>
              <a:srcRect/>
              <a:stretch>
                <a:fillRect/>
              </a:stretch>
            </p:blipFill>
          </mc:Fallback>
        </mc:AlternateContent>
        <p:spPr bwMode="auto">
          <a:xfrm>
            <a:off x="0" y="0"/>
            <a:ext cx="9429750" cy="6861433"/>
          </a:xfrm>
          <a:prstGeom prst="rect">
            <a:avLst/>
          </a:prstGeom>
          <a:noFill/>
          <a:ln w="9525">
            <a:noFill/>
            <a:miter lim="800000"/>
            <a:headEnd/>
            <a:tailEnd/>
          </a:ln>
          <a:effectLst/>
        </p:spPr>
      </p:pic>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solidFill>
                  <a:schemeClr val="bg2"/>
                </a:solidFill>
                <a:ea typeface="小塚明朝 Pro B"/>
              </a:rPr>
              <a:t>地球システム設計論</a:t>
            </a:r>
            <a:endParaRPr lang="ja-JP" altLang="en-US" sz="2800" dirty="0">
              <a:solidFill>
                <a:schemeClr val="bg2"/>
              </a:solidFill>
              <a:ea typeface="小塚明朝 Pro B"/>
            </a:endParaRPr>
          </a:p>
        </p:txBody>
      </p:sp>
      <p:sp>
        <p:nvSpPr>
          <p:cNvPr id="5" name="テキスト ボックス 4"/>
          <p:cNvSpPr txBox="1"/>
          <p:nvPr/>
        </p:nvSpPr>
        <p:spPr>
          <a:xfrm>
            <a:off x="0" y="5014774"/>
            <a:ext cx="5080000" cy="1846659"/>
          </a:xfrm>
          <a:prstGeom prst="rect">
            <a:avLst/>
          </a:prstGeom>
          <a:noFill/>
        </p:spPr>
        <p:txBody>
          <a:bodyPr wrap="square" rtlCol="0">
            <a:spAutoFit/>
          </a:bodyPr>
          <a:lstStyle/>
          <a:p>
            <a:r>
              <a:rPr lang="ja-JP" altLang="en-US" sz="2400" dirty="0" smtClean="0">
                <a:solidFill>
                  <a:schemeClr val="bg2"/>
                </a:solidFill>
                <a:ea typeface="小塚明朝 Pro B"/>
              </a:rPr>
              <a:t>地球儀</a:t>
            </a:r>
            <a:endParaRPr lang="en-US" altLang="ja-JP" sz="2400" dirty="0" smtClean="0">
              <a:solidFill>
                <a:schemeClr val="bg2"/>
              </a:solidFill>
              <a:ea typeface="小塚明朝 Pro B"/>
            </a:endParaRPr>
          </a:p>
          <a:p>
            <a:endParaRPr lang="en-US" altLang="ja-JP" dirty="0" smtClean="0">
              <a:solidFill>
                <a:schemeClr val="bg2"/>
              </a:solidFill>
              <a:ea typeface="小塚明朝 Pro B"/>
            </a:endParaRPr>
          </a:p>
          <a:p>
            <a:r>
              <a:rPr lang="ja-JP" altLang="en-US" dirty="0" smtClean="0">
                <a:solidFill>
                  <a:schemeClr val="bg2"/>
                </a:solidFill>
                <a:ea typeface="小塚明朝 Pro B"/>
              </a:rPr>
              <a:t>ユーラシア</a:t>
            </a:r>
            <a:r>
              <a:rPr lang="ja-JP" altLang="en-US" dirty="0" smtClean="0">
                <a:solidFill>
                  <a:schemeClr val="bg2"/>
                </a:solidFill>
                <a:ea typeface="小塚明朝 Pro B"/>
              </a:rPr>
              <a:t>大陸の</a:t>
            </a:r>
            <a:endParaRPr lang="en-US" altLang="ja-JP" dirty="0" smtClean="0">
              <a:solidFill>
                <a:schemeClr val="bg2"/>
              </a:solidFill>
              <a:ea typeface="小塚明朝 Pro B"/>
            </a:endParaRPr>
          </a:p>
          <a:p>
            <a:r>
              <a:rPr lang="ja-JP" altLang="en-US" dirty="0" smtClean="0">
                <a:solidFill>
                  <a:schemeClr val="bg2"/>
                </a:solidFill>
                <a:ea typeface="小塚明朝 Pro B"/>
              </a:rPr>
              <a:t>大きさ，形も，</a:t>
            </a:r>
            <a:endParaRPr lang="en-US" altLang="ja-JP" dirty="0" smtClean="0">
              <a:solidFill>
                <a:schemeClr val="bg2"/>
              </a:solidFill>
              <a:ea typeface="小塚明朝 Pro B"/>
            </a:endParaRPr>
          </a:p>
          <a:p>
            <a:r>
              <a:rPr lang="ja-JP" altLang="en-US" dirty="0" smtClean="0">
                <a:solidFill>
                  <a:schemeClr val="bg2"/>
                </a:solidFill>
                <a:ea typeface="小塚明朝 Pro B"/>
              </a:rPr>
              <a:t>成田からヨーロッパの航路も</a:t>
            </a:r>
            <a:endParaRPr lang="en-US" altLang="ja-JP" dirty="0" smtClean="0">
              <a:solidFill>
                <a:schemeClr val="bg2"/>
              </a:solidFill>
              <a:ea typeface="小塚明朝 Pro B"/>
            </a:endParaRPr>
          </a:p>
          <a:p>
            <a:r>
              <a:rPr lang="ja-JP" altLang="en-US" dirty="0" smtClean="0">
                <a:solidFill>
                  <a:schemeClr val="bg2"/>
                </a:solidFill>
                <a:ea typeface="小塚明朝 Pro B"/>
              </a:rPr>
              <a:t>ものさしで測れる</a:t>
            </a:r>
            <a:endParaRPr lang="en-US" altLang="ja-JP" dirty="0" smtClean="0">
              <a:solidFill>
                <a:schemeClr val="bg2"/>
              </a:solidFill>
              <a:ea typeface="小塚明朝 Pro B"/>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0" y="6211669"/>
            <a:ext cx="9144000" cy="923330"/>
          </a:xfrm>
          <a:prstGeom prst="rect">
            <a:avLst/>
          </a:prstGeom>
          <a:noFill/>
        </p:spPr>
        <p:txBody>
          <a:bodyPr wrap="square" rtlCol="0">
            <a:spAutoFit/>
          </a:bodyPr>
          <a:lstStyle/>
          <a:p>
            <a:r>
              <a:rPr lang="ja-JP" altLang="en-US" dirty="0" smtClean="0">
                <a:ea typeface="小塚明朝 Pro B"/>
              </a:rPr>
              <a:t>ダイマキシオンマップの紹介 </a:t>
            </a:r>
            <a:r>
              <a:rPr lang="en-US" altLang="ja-JP" dirty="0" smtClean="0">
                <a:ea typeface="小塚明朝 Pro B"/>
              </a:rPr>
              <a:t>:</a:t>
            </a:r>
          </a:p>
          <a:p>
            <a:pPr lvl="0"/>
            <a:r>
              <a:rPr lang="ja-JP" altLang="en-US" dirty="0" smtClean="0">
                <a:ea typeface="小塚明朝 Pro B"/>
              </a:rPr>
              <a:t>モントリオール万博アメリカ館：初期案</a:t>
            </a:r>
          </a:p>
          <a:p>
            <a:pPr lvl="0"/>
            <a:endParaRPr lang="ja-JP" altLang="en-US" dirty="0">
              <a:ea typeface="小塚明朝 Pro B"/>
            </a:endParaRPr>
          </a:p>
        </p:txBody>
      </p:sp>
      <p:pic>
        <p:nvPicPr>
          <p:cNvPr id="6" name="図 5" descr="スクリーンショット 2015-04-19 17.03.59.png"/>
          <p:cNvPicPr>
            <a:picLocks noChangeAspect="1"/>
          </p:cNvPicPr>
          <p:nvPr/>
        </p:nvPicPr>
        <p:blipFill>
          <a:blip r:embed="rId2"/>
          <a:stretch>
            <a:fillRect/>
          </a:stretch>
        </p:blipFill>
        <p:spPr>
          <a:xfrm>
            <a:off x="431800" y="803103"/>
            <a:ext cx="8331200" cy="517807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正方形/長方形 6"/>
          <p:cNvSpPr/>
          <p:nvPr/>
        </p:nvSpPr>
        <p:spPr>
          <a:xfrm>
            <a:off x="825500" y="13262"/>
            <a:ext cx="83185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825500" y="6211669"/>
            <a:ext cx="8318500" cy="646331"/>
          </a:xfrm>
          <a:prstGeom prst="rect">
            <a:avLst/>
          </a:prstGeom>
          <a:noFill/>
        </p:spPr>
        <p:txBody>
          <a:bodyPr wrap="square" rtlCol="0">
            <a:spAutoFit/>
          </a:bodyPr>
          <a:lstStyle/>
          <a:p>
            <a:r>
              <a:rPr lang="ja-JP" altLang="en-US" dirty="0" smtClean="0">
                <a:ea typeface="小塚明朝 Pro B"/>
              </a:rPr>
              <a:t>ダイマキシオンマップの紹介 </a:t>
            </a:r>
            <a:r>
              <a:rPr lang="en-US" altLang="ja-JP" dirty="0" smtClean="0">
                <a:ea typeface="小塚明朝 Pro B"/>
              </a:rPr>
              <a:t>:</a:t>
            </a:r>
          </a:p>
          <a:p>
            <a:pPr lvl="0"/>
            <a:r>
              <a:rPr lang="ja-JP" altLang="en-US" dirty="0" smtClean="0">
                <a:ea typeface="小塚明朝 Pro B"/>
              </a:rPr>
              <a:t>展開図の多様性：テーマに沿ってさまざまな世界の見せ方ができる．</a:t>
            </a:r>
            <a:endParaRPr lang="ja-JP" altLang="en-US" dirty="0">
              <a:ea typeface="小塚明朝 Pro B"/>
            </a:endParaRPr>
          </a:p>
        </p:txBody>
      </p:sp>
      <p:pic>
        <p:nvPicPr>
          <p:cNvPr id="4" name="図 3" descr="WG-4.jpg"/>
          <p:cNvPicPr>
            <a:picLocks noChangeAspect="1"/>
          </p:cNvPicPr>
          <p:nvPr/>
        </p:nvPicPr>
        <p:blipFill>
          <a:blip r:embed="rId2"/>
          <a:stretch>
            <a:fillRect/>
          </a:stretch>
        </p:blipFill>
        <p:spPr>
          <a:xfrm>
            <a:off x="825500" y="607737"/>
            <a:ext cx="7493000" cy="53960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正方形/長方形 6"/>
          <p:cNvSpPr/>
          <p:nvPr/>
        </p:nvSpPr>
        <p:spPr>
          <a:xfrm>
            <a:off x="825500" y="13262"/>
            <a:ext cx="83185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825500" y="6211669"/>
            <a:ext cx="8318500" cy="646331"/>
          </a:xfrm>
          <a:prstGeom prst="rect">
            <a:avLst/>
          </a:prstGeom>
          <a:noFill/>
        </p:spPr>
        <p:txBody>
          <a:bodyPr wrap="square" rtlCol="0">
            <a:spAutoFit/>
          </a:bodyPr>
          <a:lstStyle/>
          <a:p>
            <a:r>
              <a:rPr lang="ja-JP" altLang="en-US" dirty="0" smtClean="0">
                <a:ea typeface="小塚明朝 Pro B"/>
              </a:rPr>
              <a:t>ダイマキシオンマップの紹介 </a:t>
            </a:r>
            <a:r>
              <a:rPr lang="en-US" altLang="ja-JP" dirty="0" smtClean="0">
                <a:ea typeface="小塚明朝 Pro B"/>
              </a:rPr>
              <a:t>:</a:t>
            </a:r>
          </a:p>
          <a:p>
            <a:pPr lvl="0"/>
            <a:r>
              <a:rPr lang="ja-JP" altLang="en-US" dirty="0" smtClean="0">
                <a:ea typeface="小塚明朝 Pro B"/>
              </a:rPr>
              <a:t>展開図の多様性：テーマに沿ってさまざまな世界の見せ方ができる．</a:t>
            </a:r>
            <a:endParaRPr lang="ja-JP" altLang="en-US" dirty="0">
              <a:ea typeface="小塚明朝 Pro B"/>
            </a:endParaRPr>
          </a:p>
        </p:txBody>
      </p:sp>
      <p:pic>
        <p:nvPicPr>
          <p:cNvPr id="8" name="図 7" descr="Dymaxion_map_unfolded.png"/>
          <p:cNvPicPr>
            <a:picLocks noChangeAspect="1"/>
          </p:cNvPicPr>
          <p:nvPr/>
        </p:nvPicPr>
        <p:blipFill>
          <a:blip r:embed="rId2"/>
          <a:stretch>
            <a:fillRect/>
          </a:stretch>
        </p:blipFill>
        <p:spPr>
          <a:xfrm>
            <a:off x="0" y="1100137"/>
            <a:ext cx="9144000" cy="4657726"/>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正方形/長方形 6"/>
          <p:cNvSpPr/>
          <p:nvPr/>
        </p:nvSpPr>
        <p:spPr>
          <a:xfrm>
            <a:off x="825500" y="13262"/>
            <a:ext cx="83185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825500" y="6211669"/>
            <a:ext cx="8318500" cy="646331"/>
          </a:xfrm>
          <a:prstGeom prst="rect">
            <a:avLst/>
          </a:prstGeom>
          <a:noFill/>
        </p:spPr>
        <p:txBody>
          <a:bodyPr wrap="square" rtlCol="0">
            <a:spAutoFit/>
          </a:bodyPr>
          <a:lstStyle/>
          <a:p>
            <a:r>
              <a:rPr lang="ja-JP" altLang="en-US" dirty="0" smtClean="0">
                <a:ea typeface="小塚明朝 Pro B"/>
              </a:rPr>
              <a:t>南極と３つの海</a:t>
            </a:r>
            <a:r>
              <a:rPr lang="en-US" altLang="ja-JP" dirty="0" smtClean="0">
                <a:ea typeface="小塚明朝 Pro B"/>
              </a:rPr>
              <a:t>:</a:t>
            </a:r>
          </a:p>
          <a:p>
            <a:pPr lvl="0"/>
            <a:r>
              <a:rPr lang="ja-JP" altLang="en-US" dirty="0" smtClean="0">
                <a:ea typeface="小塚明朝 Pro B"/>
              </a:rPr>
              <a:t>展開図の多様性：テーマに沿ってさまざまな世界の見せ方ができる．</a:t>
            </a:r>
            <a:endParaRPr lang="ja-JP" altLang="en-US" dirty="0">
              <a:ea typeface="小塚明朝 Pro B"/>
            </a:endParaRPr>
          </a:p>
        </p:txBody>
      </p:sp>
      <p:pic>
        <p:nvPicPr>
          <p:cNvPr id="6" name="図 5" descr="Dymaxion_map_ocean2.png"/>
          <p:cNvPicPr>
            <a:picLocks noChangeAspect="1"/>
          </p:cNvPicPr>
          <p:nvPr/>
        </p:nvPicPr>
        <p:blipFill>
          <a:blip r:embed="rId2"/>
          <a:stretch>
            <a:fillRect/>
          </a:stretch>
        </p:blipFill>
        <p:spPr>
          <a:xfrm>
            <a:off x="0" y="1216025"/>
            <a:ext cx="9144000" cy="427355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4994" name="Picture 2"/>
          <p:cNvPicPr>
            <a:picLocks noChangeAspect="1" noChangeArrowheads="1"/>
          </p:cNvPicPr>
          <p:nvPr/>
        </p:nvPicPr>
        <mc:AlternateContent>
          <mc:Choice xmlns:ma="http://schemas.microsoft.com/office/mac/drawingml/2008/main" Requires="ma">
            <p:blipFill>
              <a:blip r:embed="rId2"/>
              <a:srcRect/>
              <a:stretch>
                <a:fillRect/>
              </a:stretch>
            </p:blipFill>
          </mc:Choice>
          <mc:Fallback>
            <p:blipFill>
              <a:blip r:embed="rId3"/>
              <a:srcRect/>
              <a:stretch>
                <a:fillRect/>
              </a:stretch>
            </p:blipFill>
          </mc:Fallback>
        </mc:AlternateContent>
        <p:spPr bwMode="auto">
          <a:xfrm>
            <a:off x="0" y="1"/>
            <a:ext cx="9144000" cy="6858000"/>
          </a:xfrm>
          <a:prstGeom prst="rect">
            <a:avLst/>
          </a:prstGeom>
          <a:noFill/>
          <a:ln w="9525">
            <a:noFill/>
            <a:miter lim="800000"/>
            <a:headEnd/>
            <a:tailEnd/>
          </a:ln>
          <a:effectLst/>
        </p:spPr>
      </p:pic>
      <p:sp>
        <p:nvSpPr>
          <p:cNvPr id="7" name="正方形/長方形 6"/>
          <p:cNvSpPr/>
          <p:nvPr/>
        </p:nvSpPr>
        <p:spPr>
          <a:xfrm>
            <a:off x="0" y="13262"/>
            <a:ext cx="3975100" cy="523220"/>
          </a:xfrm>
          <a:prstGeom prst="rect">
            <a:avLst/>
          </a:prstGeom>
        </p:spPr>
        <p:txBody>
          <a:bodyPr wrap="square">
            <a:spAutoFit/>
          </a:bodyPr>
          <a:lstStyle/>
          <a:p>
            <a:r>
              <a:rPr lang="ja-JP" altLang="en-US" sz="2800" dirty="0" smtClean="0">
                <a:solidFill>
                  <a:schemeClr val="bg2"/>
                </a:solidFill>
                <a:ea typeface="小塚明朝 Pro B"/>
              </a:rPr>
              <a:t>地球システム設計論</a:t>
            </a:r>
            <a:endParaRPr lang="ja-JP" altLang="en-US" sz="2800" dirty="0">
              <a:solidFill>
                <a:schemeClr val="bg2"/>
              </a:solidFill>
              <a:ea typeface="小塚明朝 Pro B"/>
            </a:endParaRPr>
          </a:p>
        </p:txBody>
      </p:sp>
      <p:sp>
        <p:nvSpPr>
          <p:cNvPr id="5" name="テキスト ボックス 4"/>
          <p:cNvSpPr txBox="1"/>
          <p:nvPr/>
        </p:nvSpPr>
        <p:spPr>
          <a:xfrm>
            <a:off x="0" y="6396335"/>
            <a:ext cx="8318500" cy="369332"/>
          </a:xfrm>
          <a:prstGeom prst="rect">
            <a:avLst/>
          </a:prstGeom>
          <a:noFill/>
        </p:spPr>
        <p:txBody>
          <a:bodyPr wrap="square" rtlCol="0">
            <a:spAutoFit/>
          </a:bodyPr>
          <a:lstStyle/>
          <a:p>
            <a:r>
              <a:rPr lang="ja-JP" altLang="en-US" dirty="0" smtClean="0">
                <a:solidFill>
                  <a:schemeClr val="bg2"/>
                </a:solidFill>
                <a:ea typeface="小塚明朝 Pro B"/>
              </a:rPr>
              <a:t>ダイマキシオンマップの応用例</a:t>
            </a:r>
            <a:r>
              <a:rPr lang="ja-JP" altLang="en-US" dirty="0" smtClean="0">
                <a:ea typeface="小塚明朝 Pro B"/>
              </a:rPr>
              <a:t>．</a:t>
            </a:r>
            <a:endParaRPr lang="ja-JP" altLang="en-US" dirty="0">
              <a:ea typeface="小塚明朝 Pro B"/>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正方形/長方形 6"/>
          <p:cNvSpPr/>
          <p:nvPr/>
        </p:nvSpPr>
        <p:spPr>
          <a:xfrm>
            <a:off x="0" y="13262"/>
            <a:ext cx="3975100" cy="523220"/>
          </a:xfrm>
          <a:prstGeom prst="rect">
            <a:avLst/>
          </a:prstGeom>
        </p:spPr>
        <p:txBody>
          <a:bodyPr wrap="square">
            <a:spAutoFit/>
          </a:bodyPr>
          <a:lstStyle/>
          <a:p>
            <a:r>
              <a:rPr lang="ja-JP" altLang="en-US" sz="2800" dirty="0" smtClean="0">
                <a:solidFill>
                  <a:schemeClr val="bg2"/>
                </a:solidFill>
                <a:ea typeface="小塚明朝 Pro B"/>
              </a:rPr>
              <a:t>地球システム設計論</a:t>
            </a:r>
            <a:endParaRPr lang="ja-JP" altLang="en-US" sz="2800" dirty="0">
              <a:solidFill>
                <a:schemeClr val="bg2"/>
              </a:solidFill>
              <a:ea typeface="小塚明朝 Pro B"/>
            </a:endParaRPr>
          </a:p>
        </p:txBody>
      </p:sp>
      <p:sp>
        <p:nvSpPr>
          <p:cNvPr id="5" name="テキスト ボックス 4"/>
          <p:cNvSpPr txBox="1"/>
          <p:nvPr/>
        </p:nvSpPr>
        <p:spPr>
          <a:xfrm>
            <a:off x="0" y="6396335"/>
            <a:ext cx="8318500" cy="369332"/>
          </a:xfrm>
          <a:prstGeom prst="rect">
            <a:avLst/>
          </a:prstGeom>
          <a:noFill/>
        </p:spPr>
        <p:txBody>
          <a:bodyPr wrap="square" rtlCol="0">
            <a:spAutoFit/>
          </a:bodyPr>
          <a:lstStyle/>
          <a:p>
            <a:r>
              <a:rPr lang="ja-JP" altLang="en-US" dirty="0" smtClean="0">
                <a:solidFill>
                  <a:schemeClr val="bg2"/>
                </a:solidFill>
                <a:ea typeface="小塚明朝 Pro B"/>
              </a:rPr>
              <a:t>ダイマキシオンマップの応用例</a:t>
            </a:r>
            <a:r>
              <a:rPr lang="ja-JP" altLang="en-US" dirty="0" smtClean="0">
                <a:ea typeface="小塚明朝 Pro B"/>
              </a:rPr>
              <a:t>．</a:t>
            </a:r>
            <a:endParaRPr lang="ja-JP" altLang="en-US" dirty="0">
              <a:ea typeface="小塚明朝 Pro B"/>
            </a:endParaRPr>
          </a:p>
        </p:txBody>
      </p:sp>
      <p:pic>
        <p:nvPicPr>
          <p:cNvPr id="6" name="図 5" descr="42-GEODESIC-CAMERA-2.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0" y="34667"/>
            <a:ext cx="4845050" cy="6858000"/>
          </a:xfrm>
          <a:prstGeom prst="rect">
            <a:avLst/>
          </a:prstGeom>
        </p:spPr>
      </p:pic>
      <p:pic>
        <p:nvPicPr>
          <p:cNvPr id="8" name="図 7" descr="42-GEODESIC-CAMERA.pdf"/>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4298950" y="0"/>
            <a:ext cx="4845050" cy="68580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正方形/長方形 6"/>
          <p:cNvSpPr/>
          <p:nvPr/>
        </p:nvSpPr>
        <p:spPr>
          <a:xfrm>
            <a:off x="0" y="13262"/>
            <a:ext cx="3975100" cy="523220"/>
          </a:xfrm>
          <a:prstGeom prst="rect">
            <a:avLst/>
          </a:prstGeom>
        </p:spPr>
        <p:txBody>
          <a:bodyPr wrap="square">
            <a:spAutoFit/>
          </a:bodyPr>
          <a:lstStyle/>
          <a:p>
            <a:r>
              <a:rPr lang="ja-JP" altLang="en-US" sz="2800" dirty="0" smtClean="0">
                <a:solidFill>
                  <a:schemeClr val="bg2"/>
                </a:solidFill>
                <a:ea typeface="小塚明朝 Pro B"/>
              </a:rPr>
              <a:t>地球システム設計論</a:t>
            </a:r>
            <a:endParaRPr lang="ja-JP" altLang="en-US" sz="2800" dirty="0">
              <a:solidFill>
                <a:schemeClr val="bg2"/>
              </a:solidFill>
              <a:ea typeface="小塚明朝 Pro B"/>
            </a:endParaRPr>
          </a:p>
        </p:txBody>
      </p:sp>
      <p:sp>
        <p:nvSpPr>
          <p:cNvPr id="5" name="テキスト ボックス 4"/>
          <p:cNvSpPr txBox="1"/>
          <p:nvPr/>
        </p:nvSpPr>
        <p:spPr>
          <a:xfrm>
            <a:off x="0" y="6396335"/>
            <a:ext cx="8318500" cy="369332"/>
          </a:xfrm>
          <a:prstGeom prst="rect">
            <a:avLst/>
          </a:prstGeom>
          <a:noFill/>
        </p:spPr>
        <p:txBody>
          <a:bodyPr wrap="square" rtlCol="0">
            <a:spAutoFit/>
          </a:bodyPr>
          <a:lstStyle/>
          <a:p>
            <a:r>
              <a:rPr lang="ja-JP" altLang="en-US" dirty="0" smtClean="0">
                <a:solidFill>
                  <a:schemeClr val="bg2"/>
                </a:solidFill>
                <a:ea typeface="小塚明朝 Pro B"/>
              </a:rPr>
              <a:t>ダイマキシオンマップの応用例</a:t>
            </a:r>
            <a:r>
              <a:rPr lang="ja-JP" altLang="en-US" dirty="0" smtClean="0">
                <a:ea typeface="小塚明朝 Pro B"/>
              </a:rPr>
              <a:t>．</a:t>
            </a:r>
            <a:endParaRPr lang="ja-JP" altLang="en-US" dirty="0">
              <a:ea typeface="小塚明朝 Pro B"/>
            </a:endParaRPr>
          </a:p>
        </p:txBody>
      </p:sp>
      <p:pic>
        <p:nvPicPr>
          <p:cNvPr id="100354" name="Picture 2"/>
          <p:cNvPicPr>
            <a:picLocks noChangeAspect="1" noChangeArrowheads="1"/>
          </p:cNvPicPr>
          <p:nvPr/>
        </p:nvPicPr>
        <mc:AlternateContent>
          <mc:Choice xmlns:ma="http://schemas.microsoft.com/office/mac/drawingml/2008/main" Requires="ma">
            <p:blipFill>
              <a:blip r:embed="rId2"/>
              <a:srcRect/>
              <a:stretch>
                <a:fillRect/>
              </a:stretch>
            </p:blipFill>
          </mc:Choice>
          <mc:Fallback>
            <p:blipFill>
              <a:blip r:embed="rId3"/>
              <a:srcRect/>
              <a:stretch>
                <a:fillRect/>
              </a:stretch>
            </p:blipFill>
          </mc:Fallback>
        </mc:AlternateContent>
        <p:spPr bwMode="auto">
          <a:xfrm>
            <a:off x="0" y="369332"/>
            <a:ext cx="9045322" cy="639633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0" y="2667000"/>
            <a:ext cx="9144000" cy="2862323"/>
          </a:xfrm>
          <a:prstGeom prst="rect">
            <a:avLst/>
          </a:prstGeom>
          <a:noFill/>
        </p:spPr>
        <p:txBody>
          <a:bodyPr wrap="square" rtlCol="0">
            <a:spAutoFit/>
          </a:bodyPr>
          <a:lstStyle/>
          <a:p>
            <a:r>
              <a:rPr lang="ja-JP" altLang="en-US" dirty="0" smtClean="0">
                <a:ea typeface="小塚明朝 Pro B"/>
              </a:rPr>
              <a:t>作業：</a:t>
            </a:r>
          </a:p>
          <a:p>
            <a:r>
              <a:rPr lang="ja-JP" altLang="en-US" dirty="0" smtClean="0">
                <a:ea typeface="小塚明朝 Pro B"/>
              </a:rPr>
              <a:t>自作地球儀１つを切り開き，独自のダイマキシオンマップを作る。自分でテーマを決め，それを可視化する為の切り開き方を考えて下さい．</a:t>
            </a:r>
            <a:endParaRPr lang="en-US" altLang="ja-JP" dirty="0" smtClean="0">
              <a:ea typeface="小塚明朝 Pro B"/>
            </a:endParaRPr>
          </a:p>
          <a:p>
            <a:endParaRPr lang="en-US" altLang="ja-JP" dirty="0" smtClean="0">
              <a:ea typeface="小塚明朝 Pro B"/>
            </a:endParaRPr>
          </a:p>
          <a:p>
            <a:endParaRPr lang="ja-JP" altLang="en-US" dirty="0" smtClean="0">
              <a:ea typeface="小塚明朝 Pro B"/>
            </a:endParaRPr>
          </a:p>
          <a:p>
            <a:r>
              <a:rPr lang="en-US" dirty="0" smtClean="0"/>
              <a:t>	</a:t>
            </a:r>
            <a:r>
              <a:rPr lang="ja-JP" altLang="en-US" dirty="0" smtClean="0">
                <a:ea typeface="小塚明朝 Pro B"/>
              </a:rPr>
              <a:t>フラーが製作した</a:t>
            </a:r>
            <a:r>
              <a:rPr lang="ja-JP" altLang="en-US" dirty="0" smtClean="0">
                <a:ea typeface="小塚明朝 Pro B"/>
              </a:rPr>
              <a:t>例</a:t>
            </a:r>
            <a:endParaRPr lang="en-US" altLang="ja-JP" dirty="0" smtClean="0">
              <a:ea typeface="小塚明朝 Pro B"/>
            </a:endParaRPr>
          </a:p>
          <a:p>
            <a:r>
              <a:rPr lang="en-US" altLang="ja-JP" dirty="0" smtClean="0">
                <a:ea typeface="小塚明朝 Pro B"/>
              </a:rPr>
              <a:t>		</a:t>
            </a:r>
            <a:r>
              <a:rPr lang="en-US" altLang="ja-JP" dirty="0" smtClean="0">
                <a:ea typeface="小塚明朝 Pro B"/>
              </a:rPr>
              <a:t>-</a:t>
            </a:r>
            <a:r>
              <a:rPr lang="ja-JP" altLang="en-US" dirty="0" smtClean="0">
                <a:ea typeface="小塚明朝 Pro B"/>
              </a:rPr>
              <a:t> </a:t>
            </a:r>
            <a:r>
              <a:rPr lang="ja-JP" altLang="en-US" dirty="0" smtClean="0">
                <a:ea typeface="小塚明朝 Pro B"/>
              </a:rPr>
              <a:t>大英</a:t>
            </a:r>
            <a:r>
              <a:rPr lang="ja-JP" altLang="en-US" dirty="0" smtClean="0">
                <a:ea typeface="小塚明朝 Pro B"/>
              </a:rPr>
              <a:t>帝国地図：イギリス海軍により担保されている帝国の形</a:t>
            </a:r>
          </a:p>
          <a:p>
            <a:r>
              <a:rPr lang="en-US" dirty="0" smtClean="0"/>
              <a:t>		</a:t>
            </a:r>
            <a:r>
              <a:rPr lang="en-US" altLang="ja-JP" dirty="0" smtClean="0"/>
              <a:t>-</a:t>
            </a:r>
            <a:r>
              <a:rPr lang="ja-JP" altLang="en-US" dirty="0" smtClean="0"/>
              <a:t> </a:t>
            </a:r>
            <a:r>
              <a:rPr lang="ja-JP" altLang="en-US" dirty="0" smtClean="0">
                <a:ea typeface="小塚明朝 Pro B"/>
              </a:rPr>
              <a:t>大日本</a:t>
            </a:r>
            <a:r>
              <a:rPr lang="ja-JP" altLang="en-US" dirty="0" smtClean="0">
                <a:ea typeface="小塚明朝 Pro B"/>
              </a:rPr>
              <a:t>帝国：大東亜共栄圏の形を俯瞰</a:t>
            </a:r>
            <a:r>
              <a:rPr lang="ja-JP" altLang="en-US" dirty="0" smtClean="0">
                <a:ea typeface="小塚明朝 Pro B"/>
              </a:rPr>
              <a:t>する</a:t>
            </a:r>
            <a:endParaRPr lang="en-US" altLang="ja-JP" dirty="0" smtClean="0">
              <a:ea typeface="小塚明朝 Pro B"/>
            </a:endParaRPr>
          </a:p>
          <a:p>
            <a:r>
              <a:rPr lang="en-US" altLang="ja-JP" dirty="0" smtClean="0">
                <a:ea typeface="小塚明朝 Pro B"/>
              </a:rPr>
              <a:t>		</a:t>
            </a:r>
            <a:r>
              <a:rPr lang="en-US" altLang="ja-JP" dirty="0" smtClean="0">
                <a:ea typeface="小塚明朝 Pro B"/>
              </a:rPr>
              <a:t>-</a:t>
            </a:r>
            <a:r>
              <a:rPr lang="ja-JP" altLang="en-US" dirty="0" smtClean="0">
                <a:ea typeface="小塚明朝 Pro B"/>
              </a:rPr>
              <a:t> </a:t>
            </a:r>
            <a:r>
              <a:rPr lang="en-US" altLang="ja-JP" dirty="0" smtClean="0">
                <a:ea typeface="小塚明朝 Pro B"/>
              </a:rPr>
              <a:t>10</a:t>
            </a:r>
            <a:r>
              <a:rPr lang="ja-JP" altLang="en-US" dirty="0" smtClean="0">
                <a:ea typeface="小塚明朝 Pro B"/>
              </a:rPr>
              <a:t>万年かけて地球全体に分散した人類の足跡（グレートジャーニー）</a:t>
            </a:r>
            <a:endParaRPr lang="en-US" altLang="ja-JP" dirty="0" smtClean="0">
              <a:ea typeface="小塚明朝 Pro B"/>
            </a:endParaRPr>
          </a:p>
          <a:p>
            <a:r>
              <a:rPr lang="en-US" altLang="ja-JP" dirty="0" smtClean="0">
                <a:ea typeface="小塚明朝 Pro B"/>
              </a:rPr>
              <a:t>	</a:t>
            </a:r>
            <a:endParaRPr lang="ja-JP" altLang="en-US" dirty="0">
              <a:ea typeface="小塚明朝 Pro B"/>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0" y="3225800"/>
            <a:ext cx="9144000" cy="1754327"/>
          </a:xfrm>
          <a:prstGeom prst="rect">
            <a:avLst/>
          </a:prstGeom>
          <a:noFill/>
        </p:spPr>
        <p:txBody>
          <a:bodyPr wrap="square" rtlCol="0">
            <a:spAutoFit/>
          </a:bodyPr>
          <a:lstStyle/>
          <a:p>
            <a:r>
              <a:rPr lang="ja-JP" altLang="en-US" dirty="0" smtClean="0">
                <a:ea typeface="小塚明朝 Pro B"/>
              </a:rPr>
              <a:t>宿題説明</a:t>
            </a:r>
          </a:p>
          <a:p>
            <a:r>
              <a:rPr lang="ja-JP" altLang="en-US" dirty="0" smtClean="0">
                <a:ea typeface="小塚明朝 Pro B"/>
              </a:rPr>
              <a:t>今日切り開いたダイマキシオンマップと地球儀状のダイマキシオンマップに自分で考えたテーマを視覚的に伝えられるよう色づけ等のグラフィックを加える。それを撮影し，</a:t>
            </a:r>
            <a:r>
              <a:rPr lang="en-US" dirty="0" smtClean="0"/>
              <a:t>A4</a:t>
            </a:r>
            <a:r>
              <a:rPr lang="ja-JP" altLang="en-US" dirty="0" smtClean="0">
                <a:ea typeface="小塚明朝 Pro B"/>
              </a:rPr>
              <a:t>サイズ１枚にレイアウトする。書式（</a:t>
            </a:r>
            <a:r>
              <a:rPr lang="en-US" dirty="0" smtClean="0"/>
              <a:t>PDF</a:t>
            </a:r>
            <a:r>
              <a:rPr lang="ja-JP" altLang="en-US" dirty="0" smtClean="0">
                <a:ea typeface="小塚明朝 Pro B"/>
              </a:rPr>
              <a:t>形式</a:t>
            </a:r>
            <a:r>
              <a:rPr lang="ja-JP" altLang="en-US" dirty="0" smtClean="0">
                <a:ea typeface="小塚明朝 Pro B"/>
              </a:rPr>
              <a:t>とイラストレーター形式</a:t>
            </a:r>
            <a:r>
              <a:rPr lang="ja-JP" altLang="en-US" dirty="0" smtClean="0">
                <a:ea typeface="小塚明朝 Pro B"/>
              </a:rPr>
              <a:t>）</a:t>
            </a:r>
            <a:r>
              <a:rPr lang="ja-JP" altLang="en-US" dirty="0" smtClean="0">
                <a:ea typeface="小塚明朝 Pro B"/>
              </a:rPr>
              <a:t>は後ほどアップロードします．これに</a:t>
            </a:r>
            <a:r>
              <a:rPr lang="en-US" dirty="0" smtClean="0"/>
              <a:t>300</a:t>
            </a:r>
            <a:r>
              <a:rPr lang="ja-JP" altLang="en-US" dirty="0" smtClean="0">
                <a:ea typeface="小塚明朝 Pro B"/>
              </a:rPr>
              <a:t>文字の解説文を加え</a:t>
            </a:r>
            <a:r>
              <a:rPr lang="ja-JP" altLang="en-US" dirty="0" smtClean="0">
                <a:ea typeface="小塚明朝 Pro B"/>
              </a:rPr>
              <a:t>，</a:t>
            </a:r>
            <a:r>
              <a:rPr lang="en-US" altLang="ja-JP" dirty="0" smtClean="0">
                <a:ea typeface="小塚明朝 Pro B"/>
              </a:rPr>
              <a:t>SFC-SFC</a:t>
            </a:r>
            <a:r>
              <a:rPr lang="ja-JP" altLang="en-US" dirty="0" smtClean="0">
                <a:ea typeface="小塚明朝 Pro B"/>
              </a:rPr>
              <a:t>にアップしつつ，</a:t>
            </a:r>
            <a:r>
              <a:rPr lang="ja-JP" altLang="en-US" dirty="0" smtClean="0">
                <a:ea typeface="小塚明朝 Pro B"/>
              </a:rPr>
              <a:t>プリントアウト</a:t>
            </a:r>
            <a:r>
              <a:rPr lang="ja-JP" altLang="en-US" dirty="0" smtClean="0">
                <a:ea typeface="小塚明朝 Pro B"/>
              </a:rPr>
              <a:t>したものを来週提出して下さい．</a:t>
            </a:r>
            <a:endParaRPr lang="ja-JP" altLang="en-US" dirty="0">
              <a:ea typeface="小塚明朝 Pro B"/>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0" y="3225800"/>
            <a:ext cx="9144000" cy="923330"/>
          </a:xfrm>
          <a:prstGeom prst="rect">
            <a:avLst/>
          </a:prstGeom>
          <a:noFill/>
        </p:spPr>
        <p:txBody>
          <a:bodyPr wrap="square" rtlCol="0">
            <a:spAutoFit/>
          </a:bodyPr>
          <a:lstStyle/>
          <a:p>
            <a:r>
              <a:rPr lang="ja-JP" altLang="en-US" dirty="0" smtClean="0">
                <a:ea typeface="小塚明朝 Pro B"/>
              </a:rPr>
              <a:t>次回予告：</a:t>
            </a:r>
            <a:endParaRPr lang="ja-JP" altLang="en-US" dirty="0" smtClean="0">
              <a:ea typeface="小塚明朝 Pro B"/>
            </a:endParaRPr>
          </a:p>
          <a:p>
            <a:r>
              <a:rPr lang="ja-JP" altLang="en-US" dirty="0" smtClean="0">
                <a:ea typeface="小塚明朝 Pro B"/>
              </a:rPr>
              <a:t>画期的と思われた</a:t>
            </a:r>
            <a:r>
              <a:rPr lang="ja-JP" altLang="en-US" dirty="0" smtClean="0">
                <a:ea typeface="小塚明朝 Pro B"/>
              </a:rPr>
              <a:t>ダイマキシオンマップ</a:t>
            </a:r>
            <a:r>
              <a:rPr lang="ja-JP" altLang="en-US" dirty="0" smtClean="0">
                <a:ea typeface="小塚明朝 Pro B"/>
              </a:rPr>
              <a:t>の問題点を取り上げ</a:t>
            </a:r>
            <a:r>
              <a:rPr lang="ja-JP" altLang="en-US" dirty="0" smtClean="0">
                <a:ea typeface="小塚明朝 Pro B"/>
              </a:rPr>
              <a:t>，</a:t>
            </a:r>
            <a:endParaRPr lang="en-US" altLang="ja-JP" dirty="0" smtClean="0">
              <a:ea typeface="小塚明朝 Pro B"/>
            </a:endParaRPr>
          </a:p>
          <a:p>
            <a:r>
              <a:rPr lang="ja-JP" altLang="en-US" dirty="0" smtClean="0">
                <a:ea typeface="小塚明朝 Pro B"/>
              </a:rPr>
              <a:t>それ</a:t>
            </a:r>
            <a:r>
              <a:rPr lang="ja-JP" altLang="en-US" dirty="0" smtClean="0">
                <a:ea typeface="小塚明朝 Pro B"/>
              </a:rPr>
              <a:t>を改善した世界地図について学びます．</a:t>
            </a:r>
            <a:endParaRPr lang="ja-JP" altLang="en-US" dirty="0">
              <a:ea typeface="小塚明朝 Pro B"/>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0" y="2692400"/>
            <a:ext cx="9144000" cy="3323987"/>
          </a:xfrm>
          <a:prstGeom prst="rect">
            <a:avLst/>
          </a:prstGeom>
          <a:noFill/>
        </p:spPr>
        <p:txBody>
          <a:bodyPr wrap="square" rtlCol="0">
            <a:spAutoFit/>
          </a:bodyPr>
          <a:lstStyle/>
          <a:p>
            <a:r>
              <a:rPr lang="ja-JP" altLang="en-US" sz="2400" dirty="0" smtClean="0">
                <a:ea typeface="小塚明朝 Pro B"/>
              </a:rPr>
              <a:t>地球儀の欠点</a:t>
            </a:r>
            <a:endParaRPr lang="en-US" altLang="ja-JP" sz="2400" dirty="0" smtClean="0">
              <a:ea typeface="小塚明朝 Pro B"/>
            </a:endParaRPr>
          </a:p>
          <a:p>
            <a:endParaRPr lang="en-US" altLang="ja-JP" dirty="0" smtClean="0">
              <a:ea typeface="小塚明朝 Pro B"/>
            </a:endParaRPr>
          </a:p>
          <a:p>
            <a:r>
              <a:rPr lang="ja-JP" altLang="en-US" dirty="0" smtClean="0">
                <a:ea typeface="小塚明朝 Pro B"/>
              </a:rPr>
              <a:t>だが</a:t>
            </a:r>
            <a:r>
              <a:rPr lang="ja-JP" altLang="en-US" dirty="0" smtClean="0">
                <a:ea typeface="小塚明朝 Pro B"/>
              </a:rPr>
              <a:t>，地球の</a:t>
            </a:r>
            <a:r>
              <a:rPr lang="ja-JP" altLang="en-US" dirty="0" smtClean="0">
                <a:ea typeface="小塚明朝 Pro B"/>
              </a:rPr>
              <a:t>裏側を</a:t>
            </a:r>
            <a:r>
              <a:rPr lang="ja-JP" altLang="en-US" dirty="0" smtClean="0">
                <a:ea typeface="小塚明朝 Pro B"/>
              </a:rPr>
              <a:t>同時に俯瞰することはできない</a:t>
            </a:r>
            <a:r>
              <a:rPr lang="ja-JP" altLang="en-US" dirty="0" smtClean="0">
                <a:ea typeface="小塚明朝 Pro B"/>
              </a:rPr>
              <a:t>．</a:t>
            </a:r>
            <a:endParaRPr lang="en-US" altLang="ja-JP" dirty="0" smtClean="0">
              <a:ea typeface="小塚明朝 Pro B"/>
            </a:endParaRPr>
          </a:p>
          <a:p>
            <a:endParaRPr lang="en-US" altLang="ja-JP" dirty="0" smtClean="0">
              <a:ea typeface="小塚明朝 Pro B"/>
            </a:endParaRPr>
          </a:p>
          <a:p>
            <a:endParaRPr lang="en-US" altLang="ja-JP" dirty="0" smtClean="0">
              <a:ea typeface="小塚明朝 Pro B"/>
            </a:endParaRPr>
          </a:p>
          <a:p>
            <a:r>
              <a:rPr lang="ja-JP" altLang="en-US" sz="2400" dirty="0" smtClean="0">
                <a:ea typeface="小塚明朝 Pro B"/>
              </a:rPr>
              <a:t>世界地図の必要性</a:t>
            </a:r>
            <a:endParaRPr lang="en-US" altLang="ja-JP" sz="2400" dirty="0" smtClean="0">
              <a:ea typeface="小塚明朝 Pro B"/>
            </a:endParaRPr>
          </a:p>
          <a:p>
            <a:endParaRPr lang="en-US" altLang="ja-JP" dirty="0" smtClean="0">
              <a:ea typeface="小塚明朝 Pro B"/>
            </a:endParaRPr>
          </a:p>
          <a:p>
            <a:r>
              <a:rPr lang="ja-JP" altLang="en-US" dirty="0" smtClean="0">
                <a:ea typeface="小塚明朝 Pro B"/>
              </a:rPr>
              <a:t>世界</a:t>
            </a:r>
            <a:r>
              <a:rPr lang="ja-JP" altLang="en-US" dirty="0" smtClean="0">
                <a:ea typeface="小塚明朝 Pro B"/>
              </a:rPr>
              <a:t>を同時に見渡すために，世界地図が生まれた。</a:t>
            </a:r>
            <a:endParaRPr lang="en-US" altLang="ja-JP" dirty="0" smtClean="0">
              <a:ea typeface="小塚明朝 Pro B"/>
            </a:endParaRPr>
          </a:p>
          <a:p>
            <a:r>
              <a:rPr lang="ja-JP" altLang="en-US" dirty="0" smtClean="0">
                <a:ea typeface="小塚明朝 Pro B"/>
              </a:rPr>
              <a:t>紀元前</a:t>
            </a:r>
            <a:r>
              <a:rPr lang="en-US" altLang="ja-JP" dirty="0" smtClean="0">
                <a:ea typeface="小塚明朝 Pro B"/>
              </a:rPr>
              <a:t>2</a:t>
            </a:r>
            <a:r>
              <a:rPr lang="ja-JP" altLang="en-US" dirty="0" smtClean="0">
                <a:ea typeface="小塚明朝 Pro B"/>
              </a:rPr>
              <a:t>世紀には，プトレマイオスが正確な世界地図を描く試みをはじめていた。</a:t>
            </a:r>
            <a:endParaRPr lang="en-US" altLang="ja-JP" dirty="0" smtClean="0">
              <a:ea typeface="小塚明朝 Pro B"/>
            </a:endParaRPr>
          </a:p>
          <a:p>
            <a:endParaRPr lang="en-US" altLang="ja-JP" dirty="0" smtClean="0">
              <a:ea typeface="小塚明朝 Pro B"/>
            </a:endParaRPr>
          </a:p>
          <a:p>
            <a:endParaRPr lang="en-US" altLang="ja-JP" dirty="0" smtClean="0">
              <a:ea typeface="小塚明朝 Pro B"/>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0419" name="Picture 3"/>
          <p:cNvPicPr>
            <a:picLocks noChangeAspect="1" noChangeArrowheads="1"/>
          </p:cNvPicPr>
          <p:nvPr/>
        </p:nvPicPr>
        <mc:AlternateContent>
          <mc:Choice xmlns:ma="http://schemas.microsoft.com/office/mac/drawingml/2008/main" Requires="ma">
            <p:blipFill>
              <a:blip r:embed="rId2"/>
              <a:srcRect/>
              <a:stretch>
                <a:fillRect/>
              </a:stretch>
            </p:blipFill>
          </mc:Choice>
          <mc:Fallback>
            <p:blipFill>
              <a:blip r:embed="rId3"/>
              <a:srcRect/>
              <a:stretch>
                <a:fillRect/>
              </a:stretch>
            </p:blipFill>
          </mc:Fallback>
        </mc:AlternateContent>
        <p:spPr bwMode="auto">
          <a:xfrm>
            <a:off x="0" y="0"/>
            <a:ext cx="9700568" cy="6858000"/>
          </a:xfrm>
          <a:prstGeom prst="rect">
            <a:avLst/>
          </a:prstGeom>
          <a:noFill/>
          <a:ln w="9525">
            <a:noFill/>
            <a:miter lim="800000"/>
            <a:headEnd/>
            <a:tailEnd/>
          </a:ln>
          <a:effectLst/>
        </p:spPr>
      </p:pic>
      <p:sp>
        <p:nvSpPr>
          <p:cNvPr id="4" name="正方形/長方形 3"/>
          <p:cNvSpPr/>
          <p:nvPr/>
        </p:nvSpPr>
        <p:spPr>
          <a:xfrm>
            <a:off x="736600" y="4686300"/>
            <a:ext cx="8102600" cy="1015663"/>
          </a:xfrm>
          <a:prstGeom prst="rect">
            <a:avLst/>
          </a:prstGeom>
        </p:spPr>
        <p:txBody>
          <a:bodyPr wrap="square">
            <a:spAutoFit/>
          </a:bodyPr>
          <a:lstStyle/>
          <a:p>
            <a:r>
              <a:rPr lang="ja-JP" altLang="en-US" sz="2400" dirty="0" smtClean="0">
                <a:solidFill>
                  <a:schemeClr val="bg2"/>
                </a:solidFill>
                <a:ea typeface="小塚明朝 Pro B"/>
              </a:rPr>
              <a:t>世界地図の作り方</a:t>
            </a:r>
            <a:endParaRPr lang="en-US" altLang="ja-JP" sz="2400" dirty="0" smtClean="0">
              <a:solidFill>
                <a:schemeClr val="bg2"/>
              </a:solidFill>
              <a:ea typeface="小塚明朝 Pro B"/>
            </a:endParaRPr>
          </a:p>
          <a:p>
            <a:endParaRPr lang="en-US" altLang="ja-JP" dirty="0" smtClean="0">
              <a:solidFill>
                <a:schemeClr val="bg2"/>
              </a:solidFill>
              <a:ea typeface="小塚明朝 Pro B"/>
            </a:endParaRPr>
          </a:p>
          <a:p>
            <a:r>
              <a:rPr lang="ja-JP" altLang="en-US" dirty="0" smtClean="0">
                <a:solidFill>
                  <a:schemeClr val="bg2"/>
                </a:solidFill>
                <a:ea typeface="小塚明朝 Pro B"/>
              </a:rPr>
              <a:t>裸電球（点光源）で地球の影絵を作り，影絵を切り開く。</a:t>
            </a:r>
            <a:endParaRPr lang="en-US" altLang="ja-JP" dirty="0" smtClean="0">
              <a:solidFill>
                <a:schemeClr val="bg2"/>
              </a:solidFill>
              <a:ea typeface="小塚明朝 Pro B"/>
            </a:endParaRPr>
          </a:p>
        </p:txBody>
      </p:sp>
      <p:sp>
        <p:nvSpPr>
          <p:cNvPr id="5" name="テキスト ボックス 4"/>
          <p:cNvSpPr txBox="1"/>
          <p:nvPr/>
        </p:nvSpPr>
        <p:spPr>
          <a:xfrm>
            <a:off x="6333386" y="3657600"/>
            <a:ext cx="2505814" cy="369332"/>
          </a:xfrm>
          <a:prstGeom prst="rect">
            <a:avLst/>
          </a:prstGeom>
          <a:noFill/>
        </p:spPr>
        <p:txBody>
          <a:bodyPr wrap="none" rtlCol="0">
            <a:spAutoFit/>
          </a:bodyPr>
          <a:lstStyle/>
          <a:p>
            <a:r>
              <a:rPr lang="ja-JP" altLang="en-US" dirty="0" smtClean="0">
                <a:solidFill>
                  <a:schemeClr val="bg2"/>
                </a:solidFill>
                <a:ea typeface="小塚明朝 Pro B"/>
              </a:rPr>
              <a:t>＊北半球</a:t>
            </a:r>
            <a:r>
              <a:rPr lang="ja-JP" altLang="en-US" dirty="0" smtClean="0">
                <a:solidFill>
                  <a:schemeClr val="bg2"/>
                </a:solidFill>
                <a:ea typeface="小塚明朝 Pro B"/>
              </a:rPr>
              <a:t>のみのモデル</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2946" name="Picture 2"/>
          <p:cNvPicPr>
            <a:picLocks noChangeAspect="1" noChangeArrowheads="1"/>
          </p:cNvPicPr>
          <p:nvPr/>
        </p:nvPicPr>
        <mc:AlternateContent>
          <mc:Choice xmlns:ma="http://schemas.microsoft.com/office/mac/drawingml/2008/main" Requires="ma">
            <p:blipFill>
              <a:blip r:embed="rId2"/>
              <a:srcRect/>
              <a:stretch>
                <a:fillRect/>
              </a:stretch>
            </p:blipFill>
          </mc:Choice>
          <mc:Fallback>
            <p:blipFill>
              <a:blip r:embed="rId3"/>
              <a:srcRect/>
              <a:stretch>
                <a:fillRect/>
              </a:stretch>
            </p:blipFill>
          </mc:Fallback>
        </mc:AlternateContent>
        <p:spPr bwMode="auto">
          <a:xfrm>
            <a:off x="-5036" y="342900"/>
            <a:ext cx="8882336" cy="6279536"/>
          </a:xfrm>
          <a:prstGeom prst="rect">
            <a:avLst/>
          </a:prstGeom>
          <a:noFill/>
          <a:ln w="9525">
            <a:noFill/>
            <a:miter lim="800000"/>
            <a:headEnd/>
            <a:tailEnd/>
          </a:ln>
          <a:effectLst/>
        </p:spPr>
      </p:pic>
      <p:sp>
        <p:nvSpPr>
          <p:cNvPr id="3" name="正方形/長方形 2"/>
          <p:cNvSpPr/>
          <p:nvPr/>
        </p:nvSpPr>
        <p:spPr>
          <a:xfrm>
            <a:off x="749300" y="4635500"/>
            <a:ext cx="7378700" cy="1292662"/>
          </a:xfrm>
          <a:prstGeom prst="rect">
            <a:avLst/>
          </a:prstGeom>
        </p:spPr>
        <p:txBody>
          <a:bodyPr wrap="square">
            <a:spAutoFit/>
          </a:bodyPr>
          <a:lstStyle/>
          <a:p>
            <a:r>
              <a:rPr lang="ja-JP" altLang="en-US" sz="2400" dirty="0" smtClean="0">
                <a:solidFill>
                  <a:schemeClr val="bg2"/>
                </a:solidFill>
                <a:ea typeface="小塚明朝 Pro B"/>
              </a:rPr>
              <a:t>円筒図法</a:t>
            </a:r>
            <a:r>
              <a:rPr lang="ja-JP" altLang="en-US" sz="2400" dirty="0" smtClean="0">
                <a:solidFill>
                  <a:schemeClr val="bg2"/>
                </a:solidFill>
                <a:ea typeface="小塚明朝 Pro B"/>
              </a:rPr>
              <a:t>の</a:t>
            </a:r>
            <a:r>
              <a:rPr lang="ja-JP" altLang="en-US" sz="2400" dirty="0" smtClean="0">
                <a:solidFill>
                  <a:schemeClr val="bg2"/>
                </a:solidFill>
                <a:ea typeface="小塚明朝 Pro B"/>
              </a:rPr>
              <a:t>作り方</a:t>
            </a:r>
            <a:endParaRPr lang="en-US" altLang="ja-JP" sz="2400" dirty="0" smtClean="0">
              <a:solidFill>
                <a:schemeClr val="bg2"/>
              </a:solidFill>
              <a:ea typeface="小塚明朝 Pro B"/>
            </a:endParaRPr>
          </a:p>
          <a:p>
            <a:endParaRPr lang="en-US" altLang="ja-JP" dirty="0" smtClean="0">
              <a:solidFill>
                <a:schemeClr val="bg2"/>
              </a:solidFill>
              <a:ea typeface="小塚明朝 Pro B"/>
            </a:endParaRPr>
          </a:p>
          <a:p>
            <a:r>
              <a:rPr lang="ja-JP" altLang="en-US" dirty="0" smtClean="0">
                <a:solidFill>
                  <a:schemeClr val="bg2"/>
                </a:solidFill>
                <a:ea typeface="小塚明朝 Pro B"/>
              </a:rPr>
              <a:t>円筒の上に影絵を投影したものが円筒図法。赤道で円筒と地球が接しているものがほとんど。</a:t>
            </a:r>
            <a:endParaRPr lang="en-US" altLang="ja-JP" dirty="0" smtClean="0">
              <a:solidFill>
                <a:schemeClr val="bg2"/>
              </a:solidFill>
              <a:ea typeface="小塚明朝 Pro B"/>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0" y="536482"/>
            <a:ext cx="5435600" cy="1600438"/>
          </a:xfrm>
          <a:prstGeom prst="rect">
            <a:avLst/>
          </a:prstGeom>
          <a:noFill/>
        </p:spPr>
        <p:txBody>
          <a:bodyPr wrap="square" rtlCol="0">
            <a:spAutoFit/>
          </a:bodyPr>
          <a:lstStyle/>
          <a:p>
            <a:r>
              <a:rPr lang="ja-JP" altLang="en-US" sz="1400" dirty="0" smtClean="0">
                <a:ea typeface="小塚明朝 Pro B"/>
              </a:rPr>
              <a:t>メルカトル図法</a:t>
            </a:r>
            <a:endParaRPr lang="en-US" altLang="ja-JP" sz="1400" dirty="0" smtClean="0">
              <a:ea typeface="小塚明朝 Pro B"/>
            </a:endParaRPr>
          </a:p>
          <a:p>
            <a:r>
              <a:rPr lang="en-US" altLang="ja-JP" sz="1400" dirty="0" smtClean="0">
                <a:ea typeface="小塚明朝 Pro B"/>
              </a:rPr>
              <a:t>O	</a:t>
            </a:r>
            <a:r>
              <a:rPr lang="ja-JP" altLang="en-US" sz="1400" dirty="0" smtClean="0">
                <a:ea typeface="小塚明朝 Pro B"/>
              </a:rPr>
              <a:t>見慣れている</a:t>
            </a:r>
            <a:endParaRPr lang="en-US" altLang="ja-JP" sz="1400" dirty="0" smtClean="0">
              <a:ea typeface="小塚明朝 Pro B"/>
            </a:endParaRPr>
          </a:p>
          <a:p>
            <a:r>
              <a:rPr lang="en-US" altLang="ja-JP" sz="1400" dirty="0" smtClean="0">
                <a:ea typeface="小塚明朝 Pro B"/>
              </a:rPr>
              <a:t>O</a:t>
            </a:r>
            <a:r>
              <a:rPr lang="ja-JP" altLang="en-US" sz="1400" dirty="0" smtClean="0">
                <a:ea typeface="小塚明朝 Pro B"/>
              </a:rPr>
              <a:t>　角度が正しい（局所的な）</a:t>
            </a:r>
            <a:endParaRPr lang="en-US" altLang="ja-JP" sz="1400" dirty="0" smtClean="0">
              <a:ea typeface="小塚明朝 Pro B"/>
            </a:endParaRPr>
          </a:p>
          <a:p>
            <a:r>
              <a:rPr lang="en-US" altLang="ja-JP" sz="1400" dirty="0" smtClean="0">
                <a:ea typeface="小塚明朝 Pro B"/>
              </a:rPr>
              <a:t>O	</a:t>
            </a:r>
            <a:r>
              <a:rPr lang="ja-JP" altLang="en-US" sz="1400" dirty="0" smtClean="0">
                <a:ea typeface="小塚明朝 Pro B"/>
              </a:rPr>
              <a:t>緯度経度が直角でまっすぐ</a:t>
            </a:r>
            <a:endParaRPr lang="en-US" altLang="ja-JP" sz="1400" dirty="0" smtClean="0">
              <a:ea typeface="小塚明朝 Pro B"/>
            </a:endParaRPr>
          </a:p>
          <a:p>
            <a:r>
              <a:rPr lang="en-US" altLang="ja-JP" sz="1400" dirty="0" smtClean="0">
                <a:ea typeface="小塚明朝 Pro B"/>
              </a:rPr>
              <a:t>X	</a:t>
            </a:r>
            <a:r>
              <a:rPr lang="ja-JP" altLang="en-US" sz="1400" dirty="0" smtClean="0">
                <a:ea typeface="小塚明朝 Pro B"/>
              </a:rPr>
              <a:t>面積がゆがんでいる</a:t>
            </a:r>
            <a:endParaRPr lang="en-US" altLang="ja-JP" sz="1400" dirty="0" smtClean="0">
              <a:ea typeface="小塚明朝 Pro B"/>
            </a:endParaRPr>
          </a:p>
          <a:p>
            <a:r>
              <a:rPr lang="en-US" altLang="ja-JP" sz="1400" dirty="0" smtClean="0">
                <a:ea typeface="小塚明朝 Pro B"/>
              </a:rPr>
              <a:t>X	</a:t>
            </a:r>
            <a:r>
              <a:rPr lang="ja-JP" altLang="en-US" sz="1400" dirty="0" smtClean="0">
                <a:ea typeface="小塚明朝 Pro B"/>
              </a:rPr>
              <a:t>形がゆがんでいる</a:t>
            </a:r>
            <a:endParaRPr lang="en-US" altLang="ja-JP" sz="1400" dirty="0" smtClean="0">
              <a:ea typeface="小塚明朝 Pro B"/>
            </a:endParaRPr>
          </a:p>
          <a:p>
            <a:r>
              <a:rPr lang="en-US" altLang="ja-JP" sz="1400" dirty="0" smtClean="0">
                <a:ea typeface="小塚明朝 Pro B"/>
              </a:rPr>
              <a:t>X	</a:t>
            </a:r>
            <a:r>
              <a:rPr lang="ja-JP" altLang="en-US" sz="1400" dirty="0" smtClean="0">
                <a:ea typeface="小塚明朝 Pro B"/>
              </a:rPr>
              <a:t>全世界を描けていない</a:t>
            </a:r>
            <a:endParaRPr lang="en-US" altLang="ja-JP" sz="1400" dirty="0" smtClean="0">
              <a:ea typeface="小塚明朝 Pro B"/>
            </a:endParaRPr>
          </a:p>
        </p:txBody>
      </p:sp>
      <p:pic>
        <p:nvPicPr>
          <p:cNvPr id="60418" name="Picture 2"/>
          <p:cNvPicPr>
            <a:picLocks noChangeAspect="1" noChangeArrowheads="1"/>
          </p:cNvPicPr>
          <p:nvPr/>
        </p:nvPicPr>
        <mc:AlternateContent>
          <mc:Choice xmlns:ma="http://schemas.microsoft.com/office/mac/drawingml/2008/main" Requires="ma">
            <p:blipFill>
              <a:blip r:embed="rId2"/>
              <a:srcRect/>
              <a:stretch>
                <a:fillRect/>
              </a:stretch>
            </p:blipFill>
          </mc:Choice>
          <mc:Fallback>
            <p:blipFill>
              <a:blip r:embed="rId3"/>
              <a:srcRect/>
              <a:stretch>
                <a:fillRect/>
              </a:stretch>
            </p:blipFill>
          </mc:Fallback>
        </mc:AlternateContent>
        <p:spPr bwMode="auto">
          <a:xfrm>
            <a:off x="4303669" y="13261"/>
            <a:ext cx="4840331" cy="6844739"/>
          </a:xfrm>
          <a:prstGeom prst="rect">
            <a:avLst/>
          </a:prstGeom>
          <a:noFill/>
          <a:ln w="9525">
            <a:noFill/>
            <a:miter lim="800000"/>
            <a:headEnd/>
            <a:tailEnd/>
          </a:ln>
          <a:effectLst/>
        </p:spPr>
      </p:pic>
      <p:sp>
        <p:nvSpPr>
          <p:cNvPr id="6" name="正方形/長方形 5"/>
          <p:cNvSpPr/>
          <p:nvPr/>
        </p:nvSpPr>
        <p:spPr>
          <a:xfrm>
            <a:off x="0" y="3045474"/>
            <a:ext cx="4572000" cy="954107"/>
          </a:xfrm>
          <a:prstGeom prst="rect">
            <a:avLst/>
          </a:prstGeom>
        </p:spPr>
        <p:txBody>
          <a:bodyPr>
            <a:spAutoFit/>
          </a:bodyPr>
          <a:lstStyle/>
          <a:p>
            <a:r>
              <a:rPr lang="ja-JP" altLang="en-US" sz="1400" dirty="0" smtClean="0">
                <a:ea typeface="小塚明朝 Pro B"/>
              </a:rPr>
              <a:t>正積円筒</a:t>
            </a:r>
            <a:r>
              <a:rPr lang="ja-JP" altLang="en-US" sz="1400" dirty="0" smtClean="0">
                <a:ea typeface="小塚明朝 Pro B"/>
              </a:rPr>
              <a:t>図法</a:t>
            </a:r>
            <a:endParaRPr lang="en-US" altLang="ja-JP" sz="1400" dirty="0" smtClean="0">
              <a:ea typeface="小塚明朝 Pro B"/>
            </a:endParaRPr>
          </a:p>
          <a:p>
            <a:r>
              <a:rPr lang="en-US" altLang="ja-JP" sz="1400" dirty="0" smtClean="0">
                <a:ea typeface="小塚明朝 Pro B"/>
              </a:rPr>
              <a:t>O	</a:t>
            </a:r>
            <a:r>
              <a:rPr lang="ja-JP" altLang="en-US" sz="1400" dirty="0" smtClean="0">
                <a:ea typeface="小塚明朝 Pro B"/>
              </a:rPr>
              <a:t>面積</a:t>
            </a:r>
            <a:r>
              <a:rPr lang="ja-JP" altLang="en-US" sz="1400" dirty="0" smtClean="0">
                <a:ea typeface="小塚明朝 Pro B"/>
              </a:rPr>
              <a:t>が正しい</a:t>
            </a:r>
            <a:endParaRPr lang="en-US" altLang="ja-JP" sz="1400" dirty="0" smtClean="0">
              <a:ea typeface="小塚明朝 Pro B"/>
            </a:endParaRPr>
          </a:p>
          <a:p>
            <a:r>
              <a:rPr lang="en-US" altLang="ja-JP" sz="1400" dirty="0" smtClean="0">
                <a:ea typeface="小塚明朝 Pro B"/>
              </a:rPr>
              <a:t>O	</a:t>
            </a:r>
            <a:r>
              <a:rPr lang="ja-JP" altLang="en-US" sz="1400" dirty="0" smtClean="0">
                <a:ea typeface="小塚明朝 Pro B"/>
              </a:rPr>
              <a:t>緯度経度が直角でまっすぐ</a:t>
            </a:r>
            <a:endParaRPr lang="en-US" altLang="ja-JP" sz="1400" dirty="0" smtClean="0">
              <a:ea typeface="小塚明朝 Pro B"/>
            </a:endParaRPr>
          </a:p>
          <a:p>
            <a:r>
              <a:rPr lang="en-US" altLang="ja-JP" sz="1400" dirty="0" smtClean="0">
                <a:ea typeface="小塚明朝 Pro B"/>
              </a:rPr>
              <a:t>X</a:t>
            </a:r>
            <a:r>
              <a:rPr lang="en-US" altLang="ja-JP" sz="1400" dirty="0" smtClean="0">
                <a:ea typeface="小塚明朝 Pro B"/>
              </a:rPr>
              <a:t>	</a:t>
            </a:r>
            <a:r>
              <a:rPr lang="ja-JP" altLang="en-US" sz="1400" dirty="0" smtClean="0">
                <a:ea typeface="小塚明朝 Pro B"/>
              </a:rPr>
              <a:t>形がゆがんで</a:t>
            </a:r>
            <a:r>
              <a:rPr lang="ja-JP" altLang="en-US" sz="1400" dirty="0" smtClean="0">
                <a:ea typeface="小塚明朝 Pro B"/>
              </a:rPr>
              <a:t>いる</a:t>
            </a:r>
            <a:endParaRPr lang="en-US" altLang="ja-JP" sz="1400" dirty="0" smtClean="0">
              <a:ea typeface="小塚明朝 Pro B"/>
            </a:endParaRPr>
          </a:p>
        </p:txBody>
      </p:sp>
      <p:sp>
        <p:nvSpPr>
          <p:cNvPr id="8" name="正方形/長方形 7"/>
          <p:cNvSpPr/>
          <p:nvPr/>
        </p:nvSpPr>
        <p:spPr>
          <a:xfrm>
            <a:off x="0" y="5196007"/>
            <a:ext cx="4572000" cy="1169551"/>
          </a:xfrm>
          <a:prstGeom prst="rect">
            <a:avLst/>
          </a:prstGeom>
        </p:spPr>
        <p:txBody>
          <a:bodyPr>
            <a:spAutoFit/>
          </a:bodyPr>
          <a:lstStyle/>
          <a:p>
            <a:r>
              <a:rPr lang="ja-JP" altLang="en-US" sz="1400" dirty="0" smtClean="0">
                <a:ea typeface="小塚明朝 Pro B"/>
              </a:rPr>
              <a:t>正</a:t>
            </a:r>
            <a:r>
              <a:rPr lang="ja-JP" altLang="en-US" sz="1400" dirty="0" smtClean="0">
                <a:ea typeface="小塚明朝 Pro B"/>
              </a:rPr>
              <a:t>距</a:t>
            </a:r>
            <a:r>
              <a:rPr lang="ja-JP" altLang="en-US" sz="1400" dirty="0" smtClean="0">
                <a:ea typeface="小塚明朝 Pro B"/>
              </a:rPr>
              <a:t>円筒</a:t>
            </a:r>
            <a:r>
              <a:rPr lang="ja-JP" altLang="en-US" sz="1400" dirty="0" smtClean="0">
                <a:ea typeface="小塚明朝 Pro B"/>
              </a:rPr>
              <a:t>図法</a:t>
            </a:r>
            <a:endParaRPr lang="en-US" altLang="ja-JP" sz="1400" dirty="0" smtClean="0">
              <a:ea typeface="小塚明朝 Pro B"/>
            </a:endParaRPr>
          </a:p>
          <a:p>
            <a:r>
              <a:rPr lang="en-US" altLang="ja-JP" sz="1400" dirty="0" smtClean="0">
                <a:ea typeface="小塚明朝 Pro B"/>
              </a:rPr>
              <a:t>O</a:t>
            </a:r>
            <a:r>
              <a:rPr lang="en-US" altLang="ja-JP" sz="1400" dirty="0" smtClean="0">
                <a:ea typeface="小塚明朝 Pro B"/>
              </a:rPr>
              <a:t>	</a:t>
            </a:r>
            <a:r>
              <a:rPr lang="ja-JP" altLang="en-US" sz="1400" dirty="0" smtClean="0">
                <a:ea typeface="小塚明朝 Pro B"/>
              </a:rPr>
              <a:t>南北方向の距離が正しい</a:t>
            </a:r>
            <a:endParaRPr lang="en-US" altLang="ja-JP" sz="1400" dirty="0" smtClean="0">
              <a:ea typeface="小塚明朝 Pro B"/>
            </a:endParaRPr>
          </a:p>
          <a:p>
            <a:r>
              <a:rPr lang="en-US" altLang="ja-JP" sz="1400" dirty="0" smtClean="0">
                <a:ea typeface="小塚明朝 Pro B"/>
              </a:rPr>
              <a:t>O</a:t>
            </a:r>
            <a:r>
              <a:rPr lang="en-US" altLang="ja-JP" sz="1400" dirty="0" smtClean="0">
                <a:ea typeface="小塚明朝 Pro B"/>
              </a:rPr>
              <a:t>	</a:t>
            </a:r>
            <a:r>
              <a:rPr lang="ja-JP" altLang="en-US" sz="1400" dirty="0" smtClean="0">
                <a:ea typeface="小塚明朝 Pro B"/>
              </a:rPr>
              <a:t>緯度経度が直角でまっすぐ</a:t>
            </a:r>
            <a:endParaRPr lang="en-US" altLang="ja-JP" sz="1400" dirty="0" smtClean="0">
              <a:ea typeface="小塚明朝 Pro B"/>
            </a:endParaRPr>
          </a:p>
          <a:p>
            <a:r>
              <a:rPr lang="en-US" altLang="ja-JP" sz="1400" dirty="0" smtClean="0">
                <a:ea typeface="小塚明朝 Pro B"/>
              </a:rPr>
              <a:t>X	</a:t>
            </a:r>
            <a:r>
              <a:rPr lang="ja-JP" altLang="en-US" sz="1400" dirty="0" smtClean="0">
                <a:ea typeface="小塚明朝 Pro B"/>
              </a:rPr>
              <a:t>面積がゆがんでいる</a:t>
            </a:r>
            <a:endParaRPr lang="en-US" altLang="ja-JP" sz="1400" dirty="0" smtClean="0">
              <a:ea typeface="小塚明朝 Pro B"/>
            </a:endParaRPr>
          </a:p>
          <a:p>
            <a:r>
              <a:rPr lang="en-US" altLang="ja-JP" sz="1400" dirty="0" smtClean="0">
                <a:ea typeface="小塚明朝 Pro B"/>
              </a:rPr>
              <a:t>X	</a:t>
            </a:r>
            <a:r>
              <a:rPr lang="ja-JP" altLang="en-US" sz="1400" dirty="0" smtClean="0">
                <a:ea typeface="小塚明朝 Pro B"/>
              </a:rPr>
              <a:t>形がゆがんで</a:t>
            </a:r>
            <a:r>
              <a:rPr lang="ja-JP" altLang="en-US" sz="1400" dirty="0" smtClean="0">
                <a:ea typeface="小塚明朝 Pro B"/>
              </a:rPr>
              <a:t>いる</a:t>
            </a:r>
            <a:endParaRPr lang="en-US" altLang="ja-JP" sz="1400" dirty="0" smtClean="0">
              <a:ea typeface="小塚明朝 Pro B"/>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図 3" descr="円筒.bmp"/>
          <p:cNvPicPr>
            <a:picLocks noChangeAspect="1"/>
          </p:cNvPicPr>
          <p:nvPr/>
        </p:nvPicPr>
        <p:blipFill>
          <a:blip r:embed="rId2"/>
          <a:stretch>
            <a:fillRect/>
          </a:stretch>
        </p:blipFill>
        <p:spPr>
          <a:xfrm>
            <a:off x="0" y="311919"/>
            <a:ext cx="9144000" cy="6234161"/>
          </a:xfrm>
          <a:prstGeom prst="rect">
            <a:avLst/>
          </a:prstGeom>
        </p:spPr>
      </p:pic>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
        <p:nvSpPr>
          <p:cNvPr id="5" name="テキスト ボックス 4"/>
          <p:cNvSpPr txBox="1"/>
          <p:nvPr/>
        </p:nvSpPr>
        <p:spPr>
          <a:xfrm>
            <a:off x="0" y="6211669"/>
            <a:ext cx="9144000" cy="646331"/>
          </a:xfrm>
          <a:prstGeom prst="rect">
            <a:avLst/>
          </a:prstGeom>
          <a:noFill/>
        </p:spPr>
        <p:txBody>
          <a:bodyPr wrap="square" rtlCol="0">
            <a:spAutoFit/>
          </a:bodyPr>
          <a:lstStyle/>
          <a:p>
            <a:pPr lvl="0"/>
            <a:r>
              <a:rPr lang="ja-JP" altLang="en-US" dirty="0" smtClean="0">
                <a:ea typeface="小塚明朝 Pro B"/>
              </a:rPr>
              <a:t>円筒図法</a:t>
            </a:r>
          </a:p>
          <a:p>
            <a:pPr lvl="0"/>
            <a:endParaRPr lang="ja-JP" altLang="en-US" dirty="0">
              <a:ea typeface="小塚明朝 Pro B"/>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3970" name="Picture 2"/>
          <p:cNvPicPr>
            <a:picLocks noChangeAspect="1" noChangeArrowheads="1"/>
          </p:cNvPicPr>
          <p:nvPr/>
        </p:nvPicPr>
        <mc:AlternateContent>
          <mc:Choice xmlns:ma="http://schemas.microsoft.com/office/mac/drawingml/2008/main" Requires="ma">
            <p:blipFill>
              <a:blip r:embed="rId2"/>
              <a:srcRect/>
              <a:stretch>
                <a:fillRect/>
              </a:stretch>
            </p:blipFill>
          </mc:Choice>
          <mc:Fallback>
            <p:blipFill>
              <a:blip r:embed="rId3"/>
              <a:srcRect/>
              <a:stretch>
                <a:fillRect/>
              </a:stretch>
            </p:blipFill>
          </mc:Fallback>
        </mc:AlternateContent>
        <p:spPr bwMode="auto">
          <a:xfrm>
            <a:off x="-292100" y="-167542"/>
            <a:ext cx="9994900" cy="7066084"/>
          </a:xfrm>
          <a:prstGeom prst="rect">
            <a:avLst/>
          </a:prstGeom>
          <a:noFill/>
          <a:ln w="9525">
            <a:noFill/>
            <a:miter lim="800000"/>
            <a:headEnd/>
            <a:tailEnd/>
          </a:ln>
          <a:effectLst/>
        </p:spPr>
      </p:pic>
      <p:sp>
        <p:nvSpPr>
          <p:cNvPr id="3" name="正方形/長方形 2"/>
          <p:cNvSpPr/>
          <p:nvPr/>
        </p:nvSpPr>
        <p:spPr>
          <a:xfrm>
            <a:off x="419100" y="4648200"/>
            <a:ext cx="8407400" cy="1292662"/>
          </a:xfrm>
          <a:prstGeom prst="rect">
            <a:avLst/>
          </a:prstGeom>
        </p:spPr>
        <p:txBody>
          <a:bodyPr wrap="square">
            <a:spAutoFit/>
          </a:bodyPr>
          <a:lstStyle/>
          <a:p>
            <a:r>
              <a:rPr lang="ja-JP" altLang="en-US" sz="2400" dirty="0" smtClean="0">
                <a:solidFill>
                  <a:schemeClr val="bg2"/>
                </a:solidFill>
                <a:ea typeface="小塚明朝 Pro B"/>
              </a:rPr>
              <a:t>円錐</a:t>
            </a:r>
            <a:r>
              <a:rPr lang="ja-JP" altLang="en-US" sz="2400" dirty="0" smtClean="0">
                <a:solidFill>
                  <a:schemeClr val="bg2"/>
                </a:solidFill>
                <a:ea typeface="小塚明朝 Pro B"/>
              </a:rPr>
              <a:t>図法</a:t>
            </a:r>
            <a:r>
              <a:rPr lang="ja-JP" altLang="en-US" sz="2400" dirty="0" smtClean="0">
                <a:solidFill>
                  <a:schemeClr val="bg2"/>
                </a:solidFill>
                <a:ea typeface="小塚明朝 Pro B"/>
              </a:rPr>
              <a:t>の作り方</a:t>
            </a:r>
            <a:endParaRPr lang="en-US" altLang="ja-JP" sz="2400" dirty="0" smtClean="0">
              <a:solidFill>
                <a:schemeClr val="bg2"/>
              </a:solidFill>
              <a:ea typeface="小塚明朝 Pro B"/>
            </a:endParaRPr>
          </a:p>
          <a:p>
            <a:endParaRPr lang="en-US" altLang="ja-JP" dirty="0" smtClean="0">
              <a:solidFill>
                <a:schemeClr val="bg2"/>
              </a:solidFill>
              <a:ea typeface="小塚明朝 Pro B"/>
            </a:endParaRPr>
          </a:p>
          <a:p>
            <a:r>
              <a:rPr lang="ja-JP" altLang="en-US" dirty="0" smtClean="0">
                <a:solidFill>
                  <a:schemeClr val="bg2"/>
                </a:solidFill>
                <a:ea typeface="小塚明朝 Pro B"/>
              </a:rPr>
              <a:t>円錐</a:t>
            </a:r>
            <a:r>
              <a:rPr lang="ja-JP" altLang="en-US" dirty="0" smtClean="0">
                <a:solidFill>
                  <a:schemeClr val="bg2"/>
                </a:solidFill>
                <a:ea typeface="小塚明朝 Pro B"/>
              </a:rPr>
              <a:t>の</a:t>
            </a:r>
            <a:r>
              <a:rPr lang="ja-JP" altLang="en-US" dirty="0" smtClean="0">
                <a:solidFill>
                  <a:schemeClr val="bg2"/>
                </a:solidFill>
                <a:ea typeface="小塚明朝 Pro B"/>
              </a:rPr>
              <a:t>上に影絵を投影したもの</a:t>
            </a:r>
            <a:r>
              <a:rPr lang="ja-JP" altLang="en-US" dirty="0" smtClean="0">
                <a:solidFill>
                  <a:schemeClr val="bg2"/>
                </a:solidFill>
                <a:ea typeface="小塚明朝 Pro B"/>
              </a:rPr>
              <a:t>が</a:t>
            </a:r>
            <a:r>
              <a:rPr lang="ja-JP" altLang="en-US" dirty="0" smtClean="0">
                <a:solidFill>
                  <a:schemeClr val="bg2"/>
                </a:solidFill>
                <a:ea typeface="小塚明朝 Pro B"/>
              </a:rPr>
              <a:t>円錐</a:t>
            </a:r>
            <a:r>
              <a:rPr lang="ja-JP" altLang="en-US" dirty="0" smtClean="0">
                <a:solidFill>
                  <a:schemeClr val="bg2"/>
                </a:solidFill>
                <a:ea typeface="小塚明朝 Pro B"/>
              </a:rPr>
              <a:t>図法。</a:t>
            </a:r>
            <a:r>
              <a:rPr lang="ja-JP" altLang="en-US" dirty="0" smtClean="0">
                <a:solidFill>
                  <a:schemeClr val="bg2"/>
                </a:solidFill>
                <a:ea typeface="小塚明朝 Pro B"/>
              </a:rPr>
              <a:t>北極点もしくは南極点に円錐の頂点を揃えたものがほとんど</a:t>
            </a:r>
            <a:r>
              <a:rPr lang="ja-JP" altLang="en-US" dirty="0" smtClean="0">
                <a:solidFill>
                  <a:schemeClr val="bg2"/>
                </a:solidFill>
                <a:ea typeface="小塚明朝 Pro B"/>
              </a:rPr>
              <a:t>。</a:t>
            </a:r>
            <a:endParaRPr lang="en-US" altLang="ja-JP" dirty="0" smtClean="0">
              <a:solidFill>
                <a:schemeClr val="bg2"/>
              </a:solidFill>
              <a:ea typeface="小塚明朝 Pro B"/>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2165</TotalTime>
  <Words>1061</Words>
  <Application>Microsoft Macintosh PowerPoint</Application>
  <PresentationFormat>画面に合わせる (4:3)</PresentationFormat>
  <Paragraphs>148</Paragraphs>
  <Slides>39</Slides>
  <Notes>0</Notes>
  <HiddenSlides>0</HiddenSlides>
  <MMClips>0</MMClips>
  <ScaleCrop>false</ScaleCrop>
  <HeadingPairs>
    <vt:vector size="4" baseType="variant">
      <vt:variant>
        <vt:lpstr>デザイン テンプレート</vt:lpstr>
      </vt:variant>
      <vt:variant>
        <vt:i4>1</vt:i4>
      </vt:variant>
      <vt:variant>
        <vt:lpstr>スライド タイトル</vt:lpstr>
      </vt:variant>
      <vt:variant>
        <vt:i4>39</vt:i4>
      </vt:variant>
    </vt:vector>
  </HeadingPairs>
  <TitlesOfParts>
    <vt:vector size="40" baseType="lpstr">
      <vt:lpstr>Office テーマ</vt:lpstr>
      <vt:lpstr>スライド 1</vt:lpstr>
      <vt:lpstr>スライド 2</vt:lpstr>
      <vt:lpstr>スライド 3</vt:lpstr>
      <vt:lpstr>スライド 4</vt:lpstr>
      <vt:lpstr>スライド 5</vt:lpstr>
      <vt:lpstr>スライド 6</vt:lpstr>
      <vt:lpstr>スライド 7</vt:lpstr>
      <vt:lpstr>スライド 8</vt:lpstr>
      <vt:lpstr>スライド 9</vt:lpstr>
      <vt:lpstr>スライド 10</vt:lpstr>
      <vt:lpstr>スライド 11</vt:lpstr>
      <vt:lpstr>スライド 12</vt:lpstr>
      <vt:lpstr>スライド 13</vt:lpstr>
      <vt:lpstr>スライド 14</vt:lpstr>
      <vt:lpstr>スライド 15</vt:lpstr>
      <vt:lpstr>スライド 16</vt:lpstr>
      <vt:lpstr>スライド 17</vt:lpstr>
      <vt:lpstr>スライド 18</vt:lpstr>
      <vt:lpstr>スライド 19</vt:lpstr>
      <vt:lpstr>スライド 20</vt:lpstr>
      <vt:lpstr>スライド 21</vt:lpstr>
      <vt:lpstr>スライド 22</vt:lpstr>
      <vt:lpstr>スライド 23</vt:lpstr>
      <vt:lpstr>スライド 24</vt:lpstr>
      <vt:lpstr>スライド 25</vt:lpstr>
      <vt:lpstr>スライド 26</vt:lpstr>
      <vt:lpstr>スライド 27</vt:lpstr>
      <vt:lpstr>スライド 28</vt:lpstr>
      <vt:lpstr>スライド 29</vt:lpstr>
      <vt:lpstr>スライド 30</vt:lpstr>
      <vt:lpstr>スライド 31</vt:lpstr>
      <vt:lpstr>スライド 32</vt:lpstr>
      <vt:lpstr>スライド 33</vt:lpstr>
      <vt:lpstr>スライド 34</vt:lpstr>
      <vt:lpstr>スライド 35</vt:lpstr>
      <vt:lpstr>スライド 36</vt:lpstr>
      <vt:lpstr>スライド 37</vt:lpstr>
      <vt:lpstr>スライド 38</vt:lpstr>
      <vt:lpstr>スライド 39</vt:lpstr>
    </vt:vector>
  </TitlesOfParts>
  <Company>鳴川</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鳴川 肇</dc:creator>
  <cp:lastModifiedBy>鳴川 肇</cp:lastModifiedBy>
  <cp:revision>44</cp:revision>
  <dcterms:created xsi:type="dcterms:W3CDTF">2016-04-17T12:15:59Z</dcterms:created>
  <dcterms:modified xsi:type="dcterms:W3CDTF">2016-04-17T14:54:12Z</dcterms:modified>
</cp:coreProperties>
</file>